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62" r:id="rId5"/>
    <p:sldId id="257" r:id="rId6"/>
    <p:sldId id="258" r:id="rId7"/>
    <p:sldId id="259" r:id="rId8"/>
    <p:sldId id="264" r:id="rId9"/>
    <p:sldId id="263" r:id="rId10"/>
    <p:sldId id="270" r:id="rId11"/>
    <p:sldId id="272" r:id="rId12"/>
    <p:sldId id="260" r:id="rId13"/>
    <p:sldId id="268" r:id="rId14"/>
    <p:sldId id="261" r:id="rId15"/>
    <p:sldId id="274" r:id="rId16"/>
    <p:sldId id="275" r:id="rId17"/>
    <p:sldId id="265" r:id="rId18"/>
    <p:sldId id="267" r:id="rId19"/>
    <p:sldId id="269" r:id="rId20"/>
    <p:sldId id="271" r:id="rId21"/>
    <p:sldId id="273"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Amatic SC" panose="020B0604020202020204" charset="-79"/>
      <p:regular r:id="rId43"/>
      <p:bold r:id="rId44"/>
    </p:embeddedFont>
    <p:embeddedFont>
      <p:font typeface="Impact" panose="020B0806030902050204" pitchFamily="34" charset="0"/>
      <p:regular r:id="rId45"/>
    </p:embeddedFont>
    <p:embeddedFont>
      <p:font typeface="Calibri" panose="020F0502020204030204" pitchFamily="34" charset="0"/>
      <p:regular r:id="rId46"/>
      <p:bold r:id="rId47"/>
      <p:italic r:id="rId48"/>
      <p:boldItalic r:id="rId49"/>
    </p:embeddedFont>
    <p:embeddedFont>
      <p:font typeface="Roboto Light" panose="020B0604020202020204" charset="0"/>
      <p:regular r:id="rId50"/>
      <p:bold r:id="rId51"/>
      <p:italic r:id="rId52"/>
      <p:boldItalic r:id="rId53"/>
    </p:embeddedFont>
    <p:embeddedFont>
      <p:font typeface="Roboto Black" panose="020B0604020202020204" charset="0"/>
      <p:bold r:id="rId54"/>
      <p:boldItalic r:id="rId55"/>
    </p:embeddedFont>
    <p:embeddedFont>
      <p:font typeface="Proxima Nova" panose="020B0604020202020204" charset="0"/>
      <p:regular r:id="rId56"/>
      <p:bold r:id="rId57"/>
      <p:italic r:id="rId58"/>
      <p:boldItalic r:id="rId59"/>
    </p:embeddedFont>
    <p:embeddedFont>
      <p:font typeface="Didact Gothic" panose="020B0604020202020204" charset="0"/>
      <p:regular r:id="rId60"/>
    </p:embeddedFont>
    <p:embeddedFont>
      <p:font typeface="Roboto Medium" panose="020B0604020202020204" charset="0"/>
      <p:regular r:id="rId61"/>
      <p:bold r:id="rId62"/>
      <p:italic r:id="rId63"/>
      <p:boldItalic r:id="rId64"/>
    </p:embeddedFont>
    <p:embeddedFont>
      <p:font typeface="Roboto Thin"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Bree Serif" panose="020B0604020202020204" charset="0"/>
      <p:regular r:id="rId72"/>
    </p:embeddedFont>
    <p:embeddedFont>
      <p:font typeface="Roboto Mono Thin"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E34"/>
    <a:srgbClr val="0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B9CE40-89D1-4C9E-A7B0-5FB30D6040E7}">
  <a:tblStyle styleId="{D1B9CE40-89D1-4C9E-A7B0-5FB30D6040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1650" y="90"/>
      </p:cViewPr>
      <p:guideLst>
        <p:guide orient="horz" pos="157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24529950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24529950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SLIDES_API24529950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SLIDES_API2452995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db93d3b6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db93d3b6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b93d3b6e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b93d3b6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b93d3b6e5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b93d3b6e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db93d3b6e5_0_3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3" name="Google Shape;4463;gdb93d3b6e5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db93d3b6e5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db93d3b6e5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db93d3b6e5_0_3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2" name="Google Shape;5052;gdb93d3b6e5_0_3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5"/>
        <p:cNvGrpSpPr/>
        <p:nvPr/>
      </p:nvGrpSpPr>
      <p:grpSpPr>
        <a:xfrm>
          <a:off x="0" y="0"/>
          <a:ext cx="0" cy="0"/>
          <a:chOff x="0" y="0"/>
          <a:chExt cx="0" cy="0"/>
        </a:xfrm>
      </p:grpSpPr>
      <p:sp>
        <p:nvSpPr>
          <p:cNvPr id="5456" name="Google Shape;5456;gdb93d3b6e5_0_4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7" name="Google Shape;5457;gdb93d3b6e5_0_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5"/>
        <p:cNvGrpSpPr/>
        <p:nvPr/>
      </p:nvGrpSpPr>
      <p:grpSpPr>
        <a:xfrm>
          <a:off x="0" y="0"/>
          <a:ext cx="0" cy="0"/>
          <a:chOff x="0" y="0"/>
          <a:chExt cx="0" cy="0"/>
        </a:xfrm>
      </p:grpSpPr>
      <p:sp>
        <p:nvSpPr>
          <p:cNvPr id="5836" name="Google Shape;5836;gdb93d3b6e5_0_4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7" name="Google Shape;5837;gdb93d3b6e5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9"/>
        <p:cNvGrpSpPr/>
        <p:nvPr/>
      </p:nvGrpSpPr>
      <p:grpSpPr>
        <a:xfrm>
          <a:off x="0" y="0"/>
          <a:ext cx="0" cy="0"/>
          <a:chOff x="0" y="0"/>
          <a:chExt cx="0" cy="0"/>
        </a:xfrm>
      </p:grpSpPr>
      <p:sp>
        <p:nvSpPr>
          <p:cNvPr id="6250" name="Google Shape;6250;gdb93d3b6e5_0_4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1" name="Google Shape;6251;gdb93d3b6e5_0_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0"/>
        <p:cNvGrpSpPr/>
        <p:nvPr/>
      </p:nvGrpSpPr>
      <p:grpSpPr>
        <a:xfrm>
          <a:off x="0" y="0"/>
          <a:ext cx="0" cy="0"/>
          <a:chOff x="0" y="0"/>
          <a:chExt cx="0" cy="0"/>
        </a:xfrm>
      </p:grpSpPr>
      <p:sp>
        <p:nvSpPr>
          <p:cNvPr id="6611" name="Google Shape;6611;gdb93d3b6e5_0_5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2" name="Google Shape;6612;gdb93d3b6e5_0_5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db93d3b6e5_0_5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db93d3b6e5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0"/>
        <p:cNvGrpSpPr/>
        <p:nvPr/>
      </p:nvGrpSpPr>
      <p:grpSpPr>
        <a:xfrm>
          <a:off x="0" y="0"/>
          <a:ext cx="0" cy="0"/>
          <a:chOff x="0" y="0"/>
          <a:chExt cx="0" cy="0"/>
        </a:xfrm>
      </p:grpSpPr>
      <p:sp>
        <p:nvSpPr>
          <p:cNvPr id="7741" name="Google Shape;7741;gdb93d3b6e5_0_6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2" name="Google Shape;7742;gdb93d3b6e5_0_6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db93d3b6e5_0_7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db93d3b6e5_0_7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b93d3b6e5_0_7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b93d3b6e5_0_7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3"/>
        <p:cNvGrpSpPr/>
        <p:nvPr/>
      </p:nvGrpSpPr>
      <p:grpSpPr>
        <a:xfrm>
          <a:off x="0" y="0"/>
          <a:ext cx="0" cy="0"/>
          <a:chOff x="0" y="0"/>
          <a:chExt cx="0" cy="0"/>
        </a:xfrm>
      </p:grpSpPr>
      <p:sp>
        <p:nvSpPr>
          <p:cNvPr id="8964" name="Google Shape;8964;gdb93d3b6e5_0_7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5" name="Google Shape;8965;gdb93d3b6e5_0_7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3000" b="0">
                <a:latin typeface="Roboto Black"/>
                <a:ea typeface="Roboto Black"/>
                <a:cs typeface="Roboto Black"/>
                <a:sym typeface="Roboto Black"/>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BR" sz="6000" dirty="0" smtClean="0">
                <a:solidFill>
                  <a:schemeClr val="accent1"/>
                </a:solidFill>
              </a:rPr>
              <a:t>Angular</a:t>
            </a:r>
            <a:endParaRPr sz="6000"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dirty="0" smtClean="0"/>
              <a:t>Projeto de Aplicações para WEB 1</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1265721" y="208091"/>
            <a:ext cx="7158379"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smtClean="0"/>
              <a:t>Empresas que utilizam Angular</a:t>
            </a:r>
            <a:endParaRPr dirty="0"/>
          </a:p>
        </p:txBody>
      </p: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ítulo 1"/>
          <p:cNvSpPr>
            <a:spLocks noGrp="1"/>
          </p:cNvSpPr>
          <p:nvPr>
            <p:ph type="subTitle" idx="1"/>
          </p:nvPr>
        </p:nvSpPr>
        <p:spPr>
          <a:xfrm>
            <a:off x="4377572" y="1149723"/>
            <a:ext cx="4282068" cy="3808024"/>
          </a:xfrm>
        </p:spPr>
        <p:txBody>
          <a:bodyPr/>
          <a:lstStyle/>
          <a:p>
            <a:pPr marL="400050" indent="-285750">
              <a:buFont typeface="Arial" panose="020B0604020202020204" pitchFamily="34" charset="0"/>
              <a:buChar char="•"/>
            </a:pPr>
            <a:r>
              <a:rPr lang="pt-BR" sz="1800" b="1" dirty="0" err="1"/>
              <a:t>Basis</a:t>
            </a:r>
            <a:r>
              <a:rPr lang="pt-BR" sz="1800" b="1" dirty="0"/>
              <a:t> Tecnologia da </a:t>
            </a:r>
            <a:r>
              <a:rPr lang="pt-BR" sz="1800" b="1" dirty="0" smtClean="0"/>
              <a:t>Informaçã</a:t>
            </a:r>
            <a:r>
              <a:rPr lang="pt-BR" sz="1800" b="1" dirty="0"/>
              <a:t>o</a:t>
            </a:r>
            <a:endParaRPr lang="pt-BR" sz="1800" b="1" dirty="0" smtClean="0"/>
          </a:p>
          <a:p>
            <a:pPr marL="400050" indent="-285750">
              <a:buFont typeface="Arial" panose="020B0604020202020204" pitchFamily="34" charset="0"/>
              <a:buChar char="•"/>
            </a:pPr>
            <a:r>
              <a:rPr lang="pt-BR" sz="1800" b="1" dirty="0" err="1"/>
              <a:t>Bemind</a:t>
            </a:r>
            <a:r>
              <a:rPr lang="pt-BR" sz="1800" b="1" dirty="0"/>
              <a:t>	</a:t>
            </a:r>
            <a:endParaRPr lang="pt-BR" sz="1800" b="1" dirty="0" smtClean="0"/>
          </a:p>
          <a:p>
            <a:pPr marL="400050" indent="-285750">
              <a:buFont typeface="Arial" panose="020B0604020202020204" pitchFamily="34" charset="0"/>
              <a:buChar char="•"/>
            </a:pPr>
            <a:r>
              <a:rPr lang="pt-BR" sz="1800" b="1" dirty="0" smtClean="0"/>
              <a:t>BrasilPrev</a:t>
            </a:r>
          </a:p>
          <a:p>
            <a:pPr marL="400050" indent="-285750">
              <a:buFont typeface="Arial" panose="020B0604020202020204" pitchFamily="34" charset="0"/>
              <a:buChar char="•"/>
            </a:pPr>
            <a:r>
              <a:rPr lang="pt-BR" sz="1800" b="1" dirty="0" err="1" smtClean="0"/>
              <a:t>Bravi</a:t>
            </a:r>
            <a:r>
              <a:rPr lang="pt-BR" sz="1800" b="1" dirty="0"/>
              <a:t>	</a:t>
            </a:r>
            <a:endParaRPr lang="pt-BR" sz="1800" b="1" dirty="0" smtClean="0"/>
          </a:p>
          <a:p>
            <a:pPr marL="400050" indent="-285750">
              <a:buFont typeface="Arial" panose="020B0604020202020204" pitchFamily="34" charset="0"/>
              <a:buChar char="•"/>
            </a:pPr>
            <a:r>
              <a:rPr lang="pt-BR" sz="1800" b="1" dirty="0" err="1" smtClean="0"/>
              <a:t>Caffeex</a:t>
            </a:r>
            <a:endParaRPr lang="pt-BR" sz="1800" b="1" dirty="0" smtClean="0"/>
          </a:p>
          <a:p>
            <a:pPr marL="400050" indent="-285750">
              <a:buFont typeface="Arial" panose="020B0604020202020204" pitchFamily="34" charset="0"/>
              <a:buChar char="•"/>
            </a:pPr>
            <a:r>
              <a:rPr lang="pt-BR" sz="1800" b="1" dirty="0" err="1"/>
              <a:t>Capyba</a:t>
            </a:r>
            <a:r>
              <a:rPr lang="pt-BR" sz="1800" b="1" dirty="0"/>
              <a:t>	</a:t>
            </a:r>
            <a:endParaRPr lang="pt-BR" sz="1800" b="1" dirty="0" smtClean="0"/>
          </a:p>
          <a:p>
            <a:pPr marL="400050" indent="-285750">
              <a:buFont typeface="Arial" panose="020B0604020202020204" pitchFamily="34" charset="0"/>
              <a:buChar char="•"/>
            </a:pPr>
            <a:r>
              <a:rPr lang="pt-BR" sz="1800" b="1" dirty="0" err="1" smtClean="0"/>
              <a:t>CustomerX</a:t>
            </a:r>
            <a:endParaRPr lang="pt-BR" sz="1800" b="1" dirty="0" smtClean="0"/>
          </a:p>
          <a:p>
            <a:pPr marL="400050" indent="-285750">
              <a:buFont typeface="Arial" panose="020B0604020202020204" pitchFamily="34" charset="0"/>
              <a:buChar char="•"/>
            </a:pPr>
            <a:r>
              <a:rPr lang="pt-BR" sz="1800" b="1" dirty="0" smtClean="0"/>
              <a:t>DB1</a:t>
            </a:r>
          </a:p>
          <a:p>
            <a:pPr marL="400050" indent="-285750">
              <a:buFont typeface="Arial" panose="020B0604020202020204" pitchFamily="34" charset="0"/>
              <a:buChar char="•"/>
            </a:pPr>
            <a:r>
              <a:rPr lang="pt-BR" sz="1800" b="1" dirty="0" smtClean="0"/>
              <a:t>Itaú</a:t>
            </a:r>
            <a:r>
              <a:rPr lang="pt-BR" sz="1800" b="1" dirty="0"/>
              <a:t>	</a:t>
            </a:r>
            <a:endParaRPr lang="pt-BR" sz="1800" b="1" dirty="0" smtClean="0"/>
          </a:p>
          <a:p>
            <a:pPr marL="400050" indent="-285750">
              <a:buFont typeface="Arial" panose="020B0604020202020204" pitchFamily="34" charset="0"/>
              <a:buChar char="•"/>
            </a:pPr>
            <a:r>
              <a:rPr lang="pt-BR" sz="1800" b="1" dirty="0" err="1" smtClean="0"/>
              <a:t>Inventione</a:t>
            </a:r>
            <a:endParaRPr lang="pt-BR" sz="1800" b="1" dirty="0" smtClean="0"/>
          </a:p>
          <a:p>
            <a:pPr marL="400050" indent="-285750">
              <a:buFont typeface="Arial" panose="020B0604020202020204" pitchFamily="34" charset="0"/>
              <a:buChar char="•"/>
            </a:pPr>
            <a:r>
              <a:rPr lang="pt-BR" sz="1800" b="1" dirty="0" err="1"/>
              <a:t>Mandala</a:t>
            </a:r>
            <a:endParaRPr lang="pt-BR" sz="18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306278" y="1462651"/>
            <a:ext cx="247015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smtClean="0"/>
              <a:t>APLICAÇÃO</a:t>
            </a:r>
            <a:endParaRPr dirty="0"/>
          </a:p>
        </p:txBody>
      </p:sp>
      <p:sp>
        <p:nvSpPr>
          <p:cNvPr id="667" name="Google Shape;667;p34"/>
          <p:cNvSpPr/>
          <p:nvPr/>
        </p:nvSpPr>
        <p:spPr>
          <a:xfrm>
            <a:off x="2485175" y="100728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reflection blurRad="6350" stA="50000" endA="300" endPos="55000" dir="5400000"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287370"/>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1850" y="224113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815728" y="224113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5664;p52"/>
          <p:cNvGrpSpPr/>
          <p:nvPr/>
        </p:nvGrpSpPr>
        <p:grpSpPr>
          <a:xfrm>
            <a:off x="3877433" y="2307339"/>
            <a:ext cx="2476217" cy="751237"/>
            <a:chOff x="5159450" y="1919950"/>
            <a:chExt cx="1541050" cy="862500"/>
          </a:xfrm>
        </p:grpSpPr>
        <p:sp>
          <p:nvSpPr>
            <p:cNvPr id="42"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3" name="Google Shape;5666;p52"/>
            <p:cNvGrpSpPr/>
            <p:nvPr/>
          </p:nvGrpSpPr>
          <p:grpSpPr>
            <a:xfrm>
              <a:off x="5159450" y="1919950"/>
              <a:ext cx="1541050" cy="862500"/>
              <a:chOff x="5159450" y="1919950"/>
              <a:chExt cx="1541050" cy="862500"/>
            </a:xfrm>
          </p:grpSpPr>
          <p:cxnSp>
            <p:nvCxnSpPr>
              <p:cNvPr id="44"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5"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6" name="Google Shape;5165;p51"/>
          <p:cNvGrpSpPr/>
          <p:nvPr/>
        </p:nvGrpSpPr>
        <p:grpSpPr>
          <a:xfrm>
            <a:off x="2847559" y="2351861"/>
            <a:ext cx="804565" cy="677795"/>
            <a:chOff x="7636443" y="1204988"/>
            <a:chExt cx="804565" cy="677795"/>
          </a:xfrm>
        </p:grpSpPr>
        <p:grpSp>
          <p:nvGrpSpPr>
            <p:cNvPr id="47" name="Google Shape;5166;p51"/>
            <p:cNvGrpSpPr/>
            <p:nvPr/>
          </p:nvGrpSpPr>
          <p:grpSpPr>
            <a:xfrm>
              <a:off x="7636443" y="1509705"/>
              <a:ext cx="804565" cy="373078"/>
              <a:chOff x="7636443" y="1509705"/>
              <a:chExt cx="804565" cy="373078"/>
            </a:xfrm>
          </p:grpSpPr>
          <p:sp>
            <p:nvSpPr>
              <p:cNvPr id="5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5169;p51"/>
            <p:cNvGrpSpPr/>
            <p:nvPr/>
          </p:nvGrpSpPr>
          <p:grpSpPr>
            <a:xfrm>
              <a:off x="7636443" y="1408133"/>
              <a:ext cx="804565" cy="373078"/>
              <a:chOff x="7636443" y="1408133"/>
              <a:chExt cx="804565" cy="373078"/>
            </a:xfrm>
          </p:grpSpPr>
          <p:sp>
            <p:nvSpPr>
              <p:cNvPr id="55"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172;p51"/>
            <p:cNvGrpSpPr/>
            <p:nvPr/>
          </p:nvGrpSpPr>
          <p:grpSpPr>
            <a:xfrm>
              <a:off x="7636443" y="1306560"/>
              <a:ext cx="804565" cy="373078"/>
              <a:chOff x="7636443" y="1306560"/>
              <a:chExt cx="804565" cy="373078"/>
            </a:xfrm>
          </p:grpSpPr>
          <p:sp>
            <p:nvSpPr>
              <p:cNvPr id="5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175;p51"/>
            <p:cNvGrpSpPr/>
            <p:nvPr/>
          </p:nvGrpSpPr>
          <p:grpSpPr>
            <a:xfrm>
              <a:off x="7636443" y="1204988"/>
              <a:ext cx="804565" cy="373078"/>
              <a:chOff x="7636443" y="1204988"/>
              <a:chExt cx="804565" cy="373078"/>
            </a:xfrm>
          </p:grpSpPr>
          <p:sp>
            <p:nvSpPr>
              <p:cNvPr id="51"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595;p52"/>
          <p:cNvGrpSpPr/>
          <p:nvPr/>
        </p:nvGrpSpPr>
        <p:grpSpPr>
          <a:xfrm>
            <a:off x="2883024" y="3281015"/>
            <a:ext cx="3394677" cy="260778"/>
            <a:chOff x="3200660" y="2180272"/>
            <a:chExt cx="2563824" cy="378237"/>
          </a:xfrm>
        </p:grpSpPr>
        <p:sp>
          <p:nvSpPr>
            <p:cNvPr id="60"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2046120"/>
            <a:ext cx="3530400" cy="11932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395" name="Google Shape;395;p27"/>
          <p:cNvSpPr txBox="1">
            <a:spLocks noGrp="1"/>
          </p:cNvSpPr>
          <p:nvPr>
            <p:ph type="subTitle" idx="1"/>
          </p:nvPr>
        </p:nvSpPr>
        <p:spPr>
          <a:xfrm>
            <a:off x="2786225" y="2118204"/>
            <a:ext cx="3457500" cy="8144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000" b="1" dirty="0" smtClean="0">
                <a:solidFill>
                  <a:srgbClr val="051C30"/>
                </a:solidFill>
              </a:rPr>
              <a:t>O</a:t>
            </a:r>
            <a:r>
              <a:rPr lang="es" sz="4000" b="1" dirty="0" smtClean="0">
                <a:solidFill>
                  <a:srgbClr val="051C30"/>
                </a:solidFill>
              </a:rPr>
              <a:t>brigada!!</a:t>
            </a:r>
            <a:endParaRPr sz="4000" b="1" dirty="0">
              <a:solidFill>
                <a:srgbClr val="051C3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281;p41"/>
          <p:cNvSpPr txBox="1">
            <a:spLocks noGrp="1"/>
          </p:cNvSpPr>
          <p:nvPr>
            <p:ph type="ctrTitle"/>
          </p:nvPr>
        </p:nvSpPr>
        <p:spPr>
          <a:xfrm>
            <a:off x="3033836" y="630380"/>
            <a:ext cx="3578225" cy="606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smtClean="0">
                <a:solidFill>
                  <a:schemeClr val="bg1"/>
                </a:solidFill>
              </a:rPr>
              <a:t>Referências</a:t>
            </a:r>
            <a:endParaRPr dirty="0">
              <a:solidFill>
                <a:schemeClr val="bg1"/>
              </a:solidFill>
            </a:endParaRPr>
          </a:p>
        </p:txBody>
      </p:sp>
      <p:sp>
        <p:nvSpPr>
          <p:cNvPr id="3" name="Retângulo 2"/>
          <p:cNvSpPr/>
          <p:nvPr/>
        </p:nvSpPr>
        <p:spPr>
          <a:xfrm>
            <a:off x="3736705" y="1317211"/>
            <a:ext cx="5291548" cy="3108543"/>
          </a:xfrm>
          <a:prstGeom prst="rect">
            <a:avLst/>
          </a:prstGeom>
        </p:spPr>
        <p:txBody>
          <a:bodyPr wrap="square">
            <a:spAutoFit/>
          </a:bodyPr>
          <a:lstStyle/>
          <a:p>
            <a:pPr algn="just"/>
            <a:r>
              <a:rPr lang="pt-BR" dirty="0">
                <a:solidFill>
                  <a:srgbClr val="051E34"/>
                </a:solidFill>
              </a:rPr>
              <a:t>GRONER, </a:t>
            </a:r>
            <a:r>
              <a:rPr lang="pt-BR" dirty="0" err="1">
                <a:solidFill>
                  <a:srgbClr val="051E34"/>
                </a:solidFill>
              </a:rPr>
              <a:t>Loiane</a:t>
            </a:r>
            <a:r>
              <a:rPr lang="pt-BR" dirty="0">
                <a:solidFill>
                  <a:srgbClr val="051E34"/>
                </a:solidFill>
              </a:rPr>
              <a:t>. Curso Angular. </a:t>
            </a:r>
            <a:r>
              <a:rPr lang="pt-BR" dirty="0" err="1">
                <a:solidFill>
                  <a:srgbClr val="051E34"/>
                </a:solidFill>
              </a:rPr>
              <a:t>YouTube</a:t>
            </a:r>
            <a:r>
              <a:rPr lang="pt-BR" dirty="0">
                <a:solidFill>
                  <a:srgbClr val="051E34"/>
                </a:solidFill>
              </a:rPr>
              <a:t>. Disponível em: Curso Angular #01: Introdução - </a:t>
            </a:r>
            <a:r>
              <a:rPr lang="pt-BR" dirty="0" err="1">
                <a:solidFill>
                  <a:srgbClr val="051E34"/>
                </a:solidFill>
              </a:rPr>
              <a:t>YouTube</a:t>
            </a:r>
            <a:r>
              <a:rPr lang="pt-BR" dirty="0">
                <a:solidFill>
                  <a:srgbClr val="051E34"/>
                </a:solidFill>
              </a:rPr>
              <a:t>. Acesso em: 22/11/2021</a:t>
            </a:r>
            <a:r>
              <a:rPr lang="pt-BR" dirty="0" smtClean="0">
                <a:solidFill>
                  <a:srgbClr val="DCDDDE"/>
                </a:solidFill>
              </a:rPr>
              <a:t>.</a:t>
            </a:r>
            <a:endParaRPr lang="pt-BR" dirty="0">
              <a:solidFill>
                <a:srgbClr val="DCDDDE"/>
              </a:solidFill>
            </a:endParaRPr>
          </a:p>
          <a:p>
            <a:pPr algn="just"/>
            <a:r>
              <a:rPr lang="pt-BR" dirty="0"/>
              <a:t>AFONSO, Alexandre. O que é Angular?. </a:t>
            </a:r>
            <a:r>
              <a:rPr lang="pt-BR" dirty="0" err="1"/>
              <a:t>Algaworks</a:t>
            </a:r>
            <a:r>
              <a:rPr lang="pt-BR" dirty="0"/>
              <a:t>. Disponível em: https://blog.algaworks.com/o-que-e-angular/.Acesso em: 22/11/2021</a:t>
            </a:r>
            <a:r>
              <a:rPr lang="pt-BR" dirty="0" smtClean="0"/>
              <a:t>.</a:t>
            </a:r>
            <a:endParaRPr lang="pt-BR" dirty="0"/>
          </a:p>
          <a:p>
            <a:pPr algn="just"/>
            <a:r>
              <a:rPr lang="pt-BR" dirty="0">
                <a:solidFill>
                  <a:srgbClr val="051E34"/>
                </a:solidFill>
              </a:rPr>
              <a:t>GRONER, </a:t>
            </a:r>
            <a:r>
              <a:rPr lang="pt-BR" dirty="0" err="1">
                <a:solidFill>
                  <a:srgbClr val="051E34"/>
                </a:solidFill>
              </a:rPr>
              <a:t>Loiane</a:t>
            </a:r>
            <a:r>
              <a:rPr lang="pt-BR" dirty="0">
                <a:solidFill>
                  <a:srgbClr val="051E34"/>
                </a:solidFill>
              </a:rPr>
              <a:t>. Curso Angular. </a:t>
            </a:r>
            <a:r>
              <a:rPr lang="pt-BR" dirty="0" err="1">
                <a:solidFill>
                  <a:srgbClr val="051E34"/>
                </a:solidFill>
              </a:rPr>
              <a:t>YouTube</a:t>
            </a:r>
            <a:r>
              <a:rPr lang="pt-BR" dirty="0">
                <a:solidFill>
                  <a:srgbClr val="051E34"/>
                </a:solidFill>
              </a:rPr>
              <a:t>. Disponível em: Curso Angular #02: Introdução - </a:t>
            </a:r>
            <a:r>
              <a:rPr lang="pt-BR" dirty="0" err="1">
                <a:solidFill>
                  <a:srgbClr val="051E34"/>
                </a:solidFill>
              </a:rPr>
              <a:t>YouTube</a:t>
            </a:r>
            <a:r>
              <a:rPr lang="pt-BR" dirty="0">
                <a:solidFill>
                  <a:srgbClr val="051E34"/>
                </a:solidFill>
              </a:rPr>
              <a:t>. Acesso em: </a:t>
            </a:r>
            <a:r>
              <a:rPr lang="pt-BR" dirty="0" smtClean="0">
                <a:solidFill>
                  <a:srgbClr val="051E34"/>
                </a:solidFill>
              </a:rPr>
              <a:t>22/11/2021</a:t>
            </a:r>
            <a:endParaRPr lang="pt-BR" dirty="0">
              <a:solidFill>
                <a:srgbClr val="051E34"/>
              </a:solidFill>
            </a:endParaRPr>
          </a:p>
          <a:p>
            <a:pPr algn="just"/>
            <a:r>
              <a:rPr lang="pt-BR" dirty="0">
                <a:solidFill>
                  <a:srgbClr val="051E34"/>
                </a:solidFill>
              </a:rPr>
              <a:t>GRONER, </a:t>
            </a:r>
            <a:r>
              <a:rPr lang="pt-BR" dirty="0" err="1">
                <a:solidFill>
                  <a:srgbClr val="051E34"/>
                </a:solidFill>
              </a:rPr>
              <a:t>Loiane</a:t>
            </a:r>
            <a:r>
              <a:rPr lang="pt-BR" dirty="0">
                <a:solidFill>
                  <a:srgbClr val="051E34"/>
                </a:solidFill>
              </a:rPr>
              <a:t>. Curso Angular. </a:t>
            </a:r>
            <a:r>
              <a:rPr lang="pt-BR" dirty="0" err="1">
                <a:solidFill>
                  <a:srgbClr val="051E34"/>
                </a:solidFill>
              </a:rPr>
              <a:t>YouTube</a:t>
            </a:r>
            <a:r>
              <a:rPr lang="pt-BR" dirty="0">
                <a:solidFill>
                  <a:srgbClr val="051E34"/>
                </a:solidFill>
              </a:rPr>
              <a:t>. Disponível em: Curso Angular #03: Introdução - </a:t>
            </a:r>
            <a:r>
              <a:rPr lang="pt-BR" dirty="0" err="1">
                <a:solidFill>
                  <a:srgbClr val="051E34"/>
                </a:solidFill>
              </a:rPr>
              <a:t>YouTube</a:t>
            </a:r>
            <a:r>
              <a:rPr lang="pt-BR" dirty="0">
                <a:solidFill>
                  <a:srgbClr val="051E34"/>
                </a:solidFill>
              </a:rPr>
              <a:t>. Acesso em: </a:t>
            </a:r>
            <a:r>
              <a:rPr lang="pt-BR" dirty="0" smtClean="0">
                <a:solidFill>
                  <a:srgbClr val="051E34"/>
                </a:solidFill>
              </a:rPr>
              <a:t>22/11/2021</a:t>
            </a:r>
            <a:endParaRPr lang="pt-BR" dirty="0">
              <a:solidFill>
                <a:srgbClr val="051E34"/>
              </a:solidFill>
            </a:endParaRPr>
          </a:p>
          <a:p>
            <a:pPr algn="just"/>
            <a:r>
              <a:rPr lang="pt-BR" dirty="0"/>
              <a:t>ANGULAR. Google. Disponível em: https://angular.io/. Acesso em: 22/11/2021.</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3395546" y="533038"/>
            <a:ext cx="235268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smtClean="0"/>
              <a:t>Referências</a:t>
            </a:r>
            <a:endParaRPr dirty="0"/>
          </a:p>
        </p:txBody>
      </p:sp>
      <p:sp>
        <p:nvSpPr>
          <p:cNvPr id="2" name="Retângulo 1"/>
          <p:cNvSpPr/>
          <p:nvPr/>
        </p:nvSpPr>
        <p:spPr>
          <a:xfrm>
            <a:off x="100360" y="1851102"/>
            <a:ext cx="6345044" cy="2492990"/>
          </a:xfrm>
          <a:prstGeom prst="rect">
            <a:avLst/>
          </a:prstGeom>
        </p:spPr>
        <p:txBody>
          <a:bodyPr wrap="square">
            <a:spAutoFit/>
          </a:bodyPr>
          <a:lstStyle/>
          <a:p>
            <a:pPr algn="just"/>
            <a:r>
              <a:rPr lang="pt-BR" sz="1200" dirty="0">
                <a:solidFill>
                  <a:srgbClr val="051E34"/>
                </a:solidFill>
                <a:latin typeface="+mj-lt"/>
              </a:rPr>
              <a:t>GRONER, </a:t>
            </a:r>
            <a:r>
              <a:rPr lang="pt-BR" sz="1200" dirty="0" err="1">
                <a:solidFill>
                  <a:srgbClr val="051E34"/>
                </a:solidFill>
                <a:latin typeface="+mj-lt"/>
              </a:rPr>
              <a:t>Loiane</a:t>
            </a:r>
            <a:r>
              <a:rPr lang="pt-BR" sz="1200" dirty="0">
                <a:solidFill>
                  <a:srgbClr val="051E34"/>
                </a:solidFill>
                <a:latin typeface="+mj-lt"/>
              </a:rPr>
              <a:t>. Curso Angular. </a:t>
            </a:r>
            <a:r>
              <a:rPr lang="pt-BR" sz="1200" dirty="0" err="1">
                <a:solidFill>
                  <a:srgbClr val="051E34"/>
                </a:solidFill>
                <a:latin typeface="+mj-lt"/>
              </a:rPr>
              <a:t>YouTube</a:t>
            </a:r>
            <a:r>
              <a:rPr lang="pt-BR" sz="1200" dirty="0">
                <a:solidFill>
                  <a:srgbClr val="051E34"/>
                </a:solidFill>
                <a:latin typeface="+mj-lt"/>
              </a:rPr>
              <a:t>. Disponível em: Curso Angular #01: Introdução - </a:t>
            </a:r>
            <a:r>
              <a:rPr lang="pt-BR" sz="1200" dirty="0" err="1">
                <a:solidFill>
                  <a:srgbClr val="051E34"/>
                </a:solidFill>
                <a:latin typeface="+mj-lt"/>
              </a:rPr>
              <a:t>YouTube</a:t>
            </a:r>
            <a:r>
              <a:rPr lang="pt-BR" sz="1200" dirty="0">
                <a:solidFill>
                  <a:srgbClr val="051E34"/>
                </a:solidFill>
                <a:latin typeface="+mj-lt"/>
              </a:rPr>
              <a:t>. Acesso em: 22/11/2021</a:t>
            </a:r>
            <a:r>
              <a:rPr lang="pt-BR" sz="1200" dirty="0" smtClean="0">
                <a:solidFill>
                  <a:srgbClr val="DCDDDE"/>
                </a:solidFill>
                <a:latin typeface="+mj-lt"/>
              </a:rPr>
              <a:t>.</a:t>
            </a:r>
          </a:p>
          <a:p>
            <a:pPr algn="just"/>
            <a:endParaRPr lang="pt-BR" sz="1200" dirty="0" smtClean="0">
              <a:solidFill>
                <a:srgbClr val="DCDDDE"/>
              </a:solidFill>
              <a:latin typeface="+mj-lt"/>
            </a:endParaRPr>
          </a:p>
          <a:p>
            <a:pPr algn="just"/>
            <a:r>
              <a:rPr lang="pt-BR" sz="1200" dirty="0">
                <a:latin typeface="+mj-lt"/>
              </a:rPr>
              <a:t>AFONSO, Alexandre. O que é Angular?. </a:t>
            </a:r>
            <a:r>
              <a:rPr lang="pt-BR" sz="1200" dirty="0" err="1">
                <a:latin typeface="+mj-lt"/>
              </a:rPr>
              <a:t>Algaworks</a:t>
            </a:r>
            <a:r>
              <a:rPr lang="pt-BR" sz="1200" dirty="0">
                <a:latin typeface="+mj-lt"/>
              </a:rPr>
              <a:t>. Disponível em: https://blog.algaworks.com/o-que-e-angular</a:t>
            </a:r>
            <a:r>
              <a:rPr lang="pt-BR" sz="1200" dirty="0" smtClean="0">
                <a:latin typeface="+mj-lt"/>
              </a:rPr>
              <a:t>/.Acesso </a:t>
            </a:r>
            <a:r>
              <a:rPr lang="pt-BR" sz="1200" dirty="0">
                <a:latin typeface="+mj-lt"/>
              </a:rPr>
              <a:t>em: 22/11/2021</a:t>
            </a:r>
            <a:r>
              <a:rPr lang="pt-BR" sz="1200" dirty="0" smtClean="0">
                <a:latin typeface="+mj-lt"/>
              </a:rPr>
              <a:t>.</a:t>
            </a:r>
          </a:p>
          <a:p>
            <a:pPr algn="just"/>
            <a:endParaRPr lang="pt-BR" sz="1200" dirty="0">
              <a:latin typeface="+mj-lt"/>
            </a:endParaRPr>
          </a:p>
          <a:p>
            <a:pPr algn="just"/>
            <a:r>
              <a:rPr lang="pt-BR" sz="1200" dirty="0">
                <a:solidFill>
                  <a:srgbClr val="051E34"/>
                </a:solidFill>
                <a:latin typeface="+mj-lt"/>
              </a:rPr>
              <a:t>GRONER, </a:t>
            </a:r>
            <a:r>
              <a:rPr lang="pt-BR" sz="1200" dirty="0" err="1">
                <a:solidFill>
                  <a:srgbClr val="051E34"/>
                </a:solidFill>
                <a:latin typeface="+mj-lt"/>
              </a:rPr>
              <a:t>Loiane</a:t>
            </a:r>
            <a:r>
              <a:rPr lang="pt-BR" sz="1200" dirty="0">
                <a:solidFill>
                  <a:srgbClr val="051E34"/>
                </a:solidFill>
                <a:latin typeface="+mj-lt"/>
              </a:rPr>
              <a:t>. Curso Angular. </a:t>
            </a:r>
            <a:r>
              <a:rPr lang="pt-BR" sz="1200" dirty="0" err="1">
                <a:solidFill>
                  <a:srgbClr val="051E34"/>
                </a:solidFill>
                <a:latin typeface="+mj-lt"/>
              </a:rPr>
              <a:t>YouTube</a:t>
            </a:r>
            <a:r>
              <a:rPr lang="pt-BR" sz="1200" dirty="0">
                <a:solidFill>
                  <a:srgbClr val="051E34"/>
                </a:solidFill>
                <a:latin typeface="+mj-lt"/>
              </a:rPr>
              <a:t>. Disponível em: Curso Angular #</a:t>
            </a:r>
            <a:r>
              <a:rPr lang="pt-BR" sz="1200" dirty="0" smtClean="0">
                <a:solidFill>
                  <a:srgbClr val="051E34"/>
                </a:solidFill>
                <a:latin typeface="+mj-lt"/>
              </a:rPr>
              <a:t>02: </a:t>
            </a:r>
            <a:r>
              <a:rPr lang="pt-BR" sz="1200" dirty="0">
                <a:solidFill>
                  <a:srgbClr val="051E34"/>
                </a:solidFill>
                <a:latin typeface="+mj-lt"/>
              </a:rPr>
              <a:t>Introdução - </a:t>
            </a:r>
            <a:r>
              <a:rPr lang="pt-BR" sz="1200" dirty="0" err="1">
                <a:solidFill>
                  <a:srgbClr val="051E34"/>
                </a:solidFill>
                <a:latin typeface="+mj-lt"/>
              </a:rPr>
              <a:t>YouTube</a:t>
            </a:r>
            <a:r>
              <a:rPr lang="pt-BR" sz="1200" dirty="0">
                <a:solidFill>
                  <a:srgbClr val="051E34"/>
                </a:solidFill>
                <a:latin typeface="+mj-lt"/>
              </a:rPr>
              <a:t>. Acesso em: </a:t>
            </a:r>
            <a:r>
              <a:rPr lang="pt-BR" sz="1200" dirty="0" smtClean="0">
                <a:solidFill>
                  <a:srgbClr val="051E34"/>
                </a:solidFill>
                <a:latin typeface="+mj-lt"/>
              </a:rPr>
              <a:t>22/11/2021</a:t>
            </a:r>
          </a:p>
          <a:p>
            <a:pPr algn="just"/>
            <a:endParaRPr lang="pt-BR" sz="1200" dirty="0">
              <a:solidFill>
                <a:srgbClr val="051E34"/>
              </a:solidFill>
              <a:latin typeface="+mj-lt"/>
            </a:endParaRPr>
          </a:p>
          <a:p>
            <a:pPr algn="just"/>
            <a:r>
              <a:rPr lang="pt-BR" sz="1200" dirty="0">
                <a:solidFill>
                  <a:srgbClr val="051E34"/>
                </a:solidFill>
                <a:latin typeface="+mj-lt"/>
              </a:rPr>
              <a:t>GRONER, </a:t>
            </a:r>
            <a:r>
              <a:rPr lang="pt-BR" sz="1200" dirty="0" err="1">
                <a:solidFill>
                  <a:srgbClr val="051E34"/>
                </a:solidFill>
                <a:latin typeface="+mj-lt"/>
              </a:rPr>
              <a:t>Loiane</a:t>
            </a:r>
            <a:r>
              <a:rPr lang="pt-BR" sz="1200" dirty="0">
                <a:solidFill>
                  <a:srgbClr val="051E34"/>
                </a:solidFill>
                <a:latin typeface="+mj-lt"/>
              </a:rPr>
              <a:t>. Curso Angular. </a:t>
            </a:r>
            <a:r>
              <a:rPr lang="pt-BR" sz="1200" dirty="0" err="1">
                <a:solidFill>
                  <a:srgbClr val="051E34"/>
                </a:solidFill>
                <a:latin typeface="+mj-lt"/>
              </a:rPr>
              <a:t>YouTube</a:t>
            </a:r>
            <a:r>
              <a:rPr lang="pt-BR" sz="1200" dirty="0">
                <a:solidFill>
                  <a:srgbClr val="051E34"/>
                </a:solidFill>
                <a:latin typeface="+mj-lt"/>
              </a:rPr>
              <a:t>. Disponível em: Curso Angular #</a:t>
            </a:r>
            <a:r>
              <a:rPr lang="pt-BR" sz="1200" dirty="0" smtClean="0">
                <a:solidFill>
                  <a:srgbClr val="051E34"/>
                </a:solidFill>
                <a:latin typeface="+mj-lt"/>
              </a:rPr>
              <a:t>03: </a:t>
            </a:r>
            <a:r>
              <a:rPr lang="pt-BR" sz="1200" dirty="0">
                <a:solidFill>
                  <a:srgbClr val="051E34"/>
                </a:solidFill>
                <a:latin typeface="+mj-lt"/>
              </a:rPr>
              <a:t>Introdução - </a:t>
            </a:r>
            <a:r>
              <a:rPr lang="pt-BR" sz="1200" dirty="0" err="1">
                <a:solidFill>
                  <a:srgbClr val="051E34"/>
                </a:solidFill>
                <a:latin typeface="+mj-lt"/>
              </a:rPr>
              <a:t>YouTube</a:t>
            </a:r>
            <a:r>
              <a:rPr lang="pt-BR" sz="1200" dirty="0">
                <a:solidFill>
                  <a:srgbClr val="051E34"/>
                </a:solidFill>
                <a:latin typeface="+mj-lt"/>
              </a:rPr>
              <a:t>. Acesso em: </a:t>
            </a:r>
            <a:r>
              <a:rPr lang="pt-BR" sz="1200" dirty="0" smtClean="0">
                <a:solidFill>
                  <a:srgbClr val="051E34"/>
                </a:solidFill>
                <a:latin typeface="+mj-lt"/>
              </a:rPr>
              <a:t>22/11/2021</a:t>
            </a:r>
          </a:p>
          <a:p>
            <a:pPr algn="just"/>
            <a:endParaRPr lang="pt-BR" sz="1200" dirty="0">
              <a:solidFill>
                <a:srgbClr val="051E34"/>
              </a:solidFill>
              <a:latin typeface="+mj-lt"/>
            </a:endParaRPr>
          </a:p>
          <a:p>
            <a:pPr algn="just"/>
            <a:r>
              <a:rPr lang="pt-BR" sz="1200" dirty="0">
                <a:latin typeface="+mj-lt"/>
              </a:rPr>
              <a:t>ANGULAR. Google. Disponível em: https://angular.io/. Acesso em: 22/11/2021.</a:t>
            </a:r>
            <a:endParaRPr lang="pt-BR" sz="12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8060" y="1841700"/>
            <a:ext cx="3383499" cy="2092127"/>
          </a:xfrm>
          <a:prstGeom prst="rect">
            <a:avLst/>
          </a:prstGeom>
          <a:noFill/>
          <a:ln>
            <a:noFill/>
          </a:ln>
        </p:spPr>
      </p:pic>
      <p:sp>
        <p:nvSpPr>
          <p:cNvPr id="606" name="Google Shape;606;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7" name="Google Shape;607;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40%</a:t>
            </a:r>
            <a:endParaRPr/>
          </a:p>
        </p:txBody>
      </p:sp>
      <p:sp>
        <p:nvSpPr>
          <p:cNvPr id="608" name="Google Shape;608;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10%</a:t>
            </a:r>
            <a:endParaRPr/>
          </a:p>
        </p:txBody>
      </p:sp>
      <p:sp>
        <p:nvSpPr>
          <p:cNvPr id="609" name="Google Shape;609;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a:t>
            </a:r>
            <a:endParaRPr/>
          </a:p>
        </p:txBody>
      </p:sp>
      <p:sp>
        <p:nvSpPr>
          <p:cNvPr id="611" name="Google Shape;611;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a:t>
            </a:r>
            <a:endParaRPr/>
          </a:p>
        </p:txBody>
      </p:sp>
      <p:sp>
        <p:nvSpPr>
          <p:cNvPr id="613" name="Google Shape;613;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2891"/>
          <a:stretch/>
        </p:blipFill>
        <p:spPr>
          <a:xfrm>
            <a:off x="1410500" y="2271125"/>
            <a:ext cx="3769999" cy="2030451"/>
          </a:xfrm>
          <a:prstGeom prst="rect">
            <a:avLst/>
          </a:prstGeom>
          <a:noFill/>
          <a:ln>
            <a:noFill/>
          </a:ln>
        </p:spPr>
      </p:pic>
      <p:sp>
        <p:nvSpPr>
          <p:cNvPr id="653" name="Google Shape;653;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4" name="Google Shape;654;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5" name="Google Shape;655;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6" name="Google Shape;656;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7" name="Google Shape;657;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6154931" y="1900056"/>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5853622" y="2667281"/>
            <a:ext cx="747899" cy="735121"/>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6161694" y="2610269"/>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6220290" y="1938583"/>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5932615" y="2724951"/>
            <a:ext cx="589912" cy="597748"/>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1760818" y="3465946"/>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2563149" y="3512288"/>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2332954" y="3462044"/>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Focus group</a:t>
            </a:r>
            <a:endParaRPr sz="100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1</a:t>
            </a:r>
            <a:endParaRPr sz="100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2</a:t>
            </a:r>
            <a:endParaRPr sz="1000"/>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3</a:t>
            </a:r>
            <a:endParaRPr sz="1000"/>
          </a:p>
        </p:txBody>
      </p:sp>
      <p:sp>
        <p:nvSpPr>
          <p:cNvPr id="1043" name="Google Shape;1043;p37"/>
          <p:cNvSpPr txBox="1">
            <a:spLocks noGrp="1"/>
          </p:cNvSpPr>
          <p:nvPr>
            <p:ph type="subTitle" idx="4294967295"/>
          </p:nvPr>
        </p:nvSpPr>
        <p:spPr>
          <a:xfrm>
            <a:off x="4020996" y="1938583"/>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000" dirty="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Improvements</a:t>
            </a:r>
            <a:endParaRPr sz="100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t>BETA</a:t>
            </a:r>
            <a:endParaRPr sz="1000"/>
          </a:p>
          <a:p>
            <a:pPr marL="0" lvl="0" indent="0" algn="r" rtl="0">
              <a:spcBef>
                <a:spcPts val="0"/>
              </a:spcBef>
              <a:spcAft>
                <a:spcPts val="0"/>
              </a:spcAft>
              <a:buNone/>
            </a:pPr>
            <a:r>
              <a:rPr lang="es" sz="1000"/>
              <a:t>RELEASE</a:t>
            </a:r>
            <a:endParaRPr sz="1000"/>
          </a:p>
        </p:txBody>
      </p:sp>
      <p:grpSp>
        <p:nvGrpSpPr>
          <p:cNvPr id="1048" name="Google Shape;1048;p37"/>
          <p:cNvGrpSpPr/>
          <p:nvPr/>
        </p:nvGrpSpPr>
        <p:grpSpPr>
          <a:xfrm>
            <a:off x="6072824" y="2839385"/>
            <a:ext cx="309493" cy="302938"/>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331456" y="3260490"/>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chemeClr val="lt1"/>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lt1"/>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lt1"/>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JENNA DOE</a:t>
            </a:r>
            <a:endParaRPr sz="1000"/>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JOHN DOE</a:t>
            </a:r>
            <a:endParaRPr sz="1000"/>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JIMMY DOE</a:t>
            </a:r>
            <a:endParaRPr sz="1000"/>
          </a:p>
        </p:txBody>
      </p:sp>
      <p:cxnSp>
        <p:nvCxnSpPr>
          <p:cNvPr id="1121" name="Google Shape;1121;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535114" y="669893"/>
            <a:ext cx="3612986"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400" dirty="0" smtClean="0"/>
              <a:t>Frameworks</a:t>
            </a:r>
            <a:endParaRPr sz="4400" dirty="0"/>
          </a:p>
        </p:txBody>
      </p:sp>
      <p:cxnSp>
        <p:nvCxnSpPr>
          <p:cNvPr id="407" name="Google Shape;407;p28"/>
          <p:cNvCxnSpPr/>
          <p:nvPr/>
        </p:nvCxnSpPr>
        <p:spPr>
          <a:xfrm>
            <a:off x="5683836" y="-151723"/>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4858932" y="2418336"/>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3973170"/>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23172" y="1643888"/>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tângulo 3"/>
          <p:cNvSpPr/>
          <p:nvPr/>
        </p:nvSpPr>
        <p:spPr>
          <a:xfrm>
            <a:off x="483052" y="2418336"/>
            <a:ext cx="4572000" cy="1569660"/>
          </a:xfrm>
          <a:prstGeom prst="rect">
            <a:avLst/>
          </a:prstGeom>
        </p:spPr>
        <p:txBody>
          <a:bodyPr>
            <a:spAutoFit/>
          </a:bodyPr>
          <a:lstStyle/>
          <a:p>
            <a:pPr lvl="0"/>
            <a:r>
              <a:rPr lang="pt-BR" sz="1800" b="1" dirty="0">
                <a:solidFill>
                  <a:schemeClr val="bg1"/>
                </a:solidFill>
              </a:rPr>
              <a:t>Giovanna </a:t>
            </a:r>
            <a:r>
              <a:rPr lang="pt-BR" sz="1800" b="1" dirty="0" err="1">
                <a:solidFill>
                  <a:schemeClr val="bg1"/>
                </a:solidFill>
              </a:rPr>
              <a:t>Taliatti</a:t>
            </a:r>
            <a:r>
              <a:rPr lang="pt-BR" sz="1800" b="1" dirty="0">
                <a:solidFill>
                  <a:schemeClr val="bg1"/>
                </a:solidFill>
              </a:rPr>
              <a:t> </a:t>
            </a:r>
            <a:r>
              <a:rPr lang="pt-BR" sz="1800" b="1" dirty="0" smtClean="0">
                <a:solidFill>
                  <a:schemeClr val="bg1"/>
                </a:solidFill>
              </a:rPr>
              <a:t>Falcão</a:t>
            </a:r>
          </a:p>
          <a:p>
            <a:r>
              <a:rPr lang="pt-PT" dirty="0" smtClean="0">
                <a:solidFill>
                  <a:schemeClr val="bg1"/>
                </a:solidFill>
              </a:rPr>
              <a:t>SP3027601</a:t>
            </a:r>
            <a:endParaRPr lang="pt-BR" sz="1800" b="1" dirty="0">
              <a:solidFill>
                <a:schemeClr val="bg1"/>
              </a:solidFill>
            </a:endParaRPr>
          </a:p>
          <a:p>
            <a:pPr lvl="0"/>
            <a:r>
              <a:rPr lang="pt-BR" sz="1800" b="1" dirty="0">
                <a:solidFill>
                  <a:schemeClr val="bg1"/>
                </a:solidFill>
              </a:rPr>
              <a:t>Igor Domingos da Silva </a:t>
            </a:r>
            <a:r>
              <a:rPr lang="pt-BR" sz="1800" b="1" dirty="0" err="1" smtClean="0">
                <a:solidFill>
                  <a:schemeClr val="bg1"/>
                </a:solidFill>
              </a:rPr>
              <a:t>Mozetic</a:t>
            </a:r>
            <a:endParaRPr lang="pt-BR" sz="1800" b="1" dirty="0" smtClean="0">
              <a:solidFill>
                <a:schemeClr val="bg1"/>
              </a:solidFill>
            </a:endParaRPr>
          </a:p>
          <a:p>
            <a:pPr lvl="0"/>
            <a:r>
              <a:rPr lang="pt-PT" dirty="0">
                <a:solidFill>
                  <a:schemeClr val="bg1"/>
                </a:solidFill>
              </a:rPr>
              <a:t>SP3027422</a:t>
            </a:r>
            <a:endParaRPr lang="pt-BR" sz="1800" b="1" dirty="0">
              <a:solidFill>
                <a:schemeClr val="bg1"/>
              </a:solidFill>
            </a:endParaRPr>
          </a:p>
          <a:p>
            <a:pPr lvl="0"/>
            <a:r>
              <a:rPr lang="pt-BR" sz="1800" b="1" dirty="0">
                <a:solidFill>
                  <a:schemeClr val="bg1"/>
                </a:solidFill>
              </a:rPr>
              <a:t>Julia Andrade </a:t>
            </a:r>
            <a:r>
              <a:rPr lang="pt-BR" sz="1800" b="1" dirty="0" smtClean="0">
                <a:solidFill>
                  <a:schemeClr val="bg1"/>
                </a:solidFill>
              </a:rPr>
              <a:t>Dias</a:t>
            </a:r>
          </a:p>
          <a:p>
            <a:r>
              <a:rPr lang="pt-PT" dirty="0" smtClean="0">
                <a:solidFill>
                  <a:schemeClr val="bg1"/>
                </a:solidFill>
              </a:rPr>
              <a:t>SP3027467</a:t>
            </a:r>
            <a:endParaRPr lang="pt-BR" dirty="0">
              <a:solidFill>
                <a:schemeClr val="bg1"/>
              </a:solidFill>
            </a:endParaRPr>
          </a:p>
        </p:txBody>
      </p:sp>
      <p:sp>
        <p:nvSpPr>
          <p:cNvPr id="48" name="Google Shape;110;p22"/>
          <p:cNvSpPr txBox="1">
            <a:spLocks/>
          </p:cNvSpPr>
          <p:nvPr/>
        </p:nvSpPr>
        <p:spPr>
          <a:xfrm>
            <a:off x="535114" y="1252707"/>
            <a:ext cx="3129600" cy="606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smtClean="0">
                <a:solidFill>
                  <a:schemeClr val="bg1"/>
                </a:solidFill>
              </a:rPr>
              <a:t>Professor </a:t>
            </a:r>
            <a:r>
              <a:rPr lang="pt-BR" dirty="0" err="1" smtClean="0">
                <a:solidFill>
                  <a:schemeClr val="bg1"/>
                </a:solidFill>
              </a:rPr>
              <a:t>Johnata</a:t>
            </a:r>
            <a:r>
              <a:rPr lang="pt-BR" dirty="0" smtClean="0">
                <a:solidFill>
                  <a:schemeClr val="bg1"/>
                </a:solidFill>
              </a:rPr>
              <a:t> </a:t>
            </a:r>
            <a:r>
              <a:rPr lang="pt-BR" dirty="0" err="1" smtClean="0">
                <a:solidFill>
                  <a:schemeClr val="bg1"/>
                </a:solidFill>
              </a:rPr>
              <a:t>Santicioli</a:t>
            </a:r>
            <a:endParaRPr lang="pt-BR"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marL="0" lvl="0" indent="0" algn="l" rtl="0">
              <a:lnSpc>
                <a:spcPct val="100000"/>
              </a:lnSpc>
              <a:spcBef>
                <a:spcPts val="300"/>
              </a:spcBef>
              <a:spcAft>
                <a:spcPts val="0"/>
              </a:spcAft>
              <a:buNone/>
            </a:pPr>
            <a:endParaRPr>
              <a:solidFill>
                <a:schemeClr val="lt1"/>
              </a:solidFill>
            </a:endParaRPr>
          </a:p>
          <a:p>
            <a:pPr marL="0" lvl="0" indent="0" algn="l" rtl="0">
              <a:spcBef>
                <a:spcPts val="0"/>
              </a:spcBef>
              <a:spcAft>
                <a:spcPts val="0"/>
              </a:spcAft>
              <a:buNone/>
            </a:pPr>
            <a:r>
              <a:rPr lang="es">
                <a:solidFill>
                  <a:schemeClr val="lt1"/>
                </a:solidFill>
              </a:rPr>
              <a:t>PHOTOS</a:t>
            </a:r>
            <a:endParaRPr>
              <a:solidFill>
                <a:schemeClr val="lt1"/>
              </a:solidFill>
            </a:endParaRPr>
          </a:p>
          <a:p>
            <a:pPr marL="457200" lvl="0" indent="-279400" algn="l" rtl="0">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Young businessman with hands in his pocket talking on mobile phone</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ethnic woman with gray laptop</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Smiling young man busy in texting message to someon</a:t>
            </a:r>
            <a:r>
              <a:rPr lang="es">
                <a:solidFill>
                  <a:schemeClr val="lt1"/>
                </a:solidFill>
              </a:rPr>
              <a:t>e</a:t>
            </a:r>
            <a:endParaRPr>
              <a:solidFill>
                <a:schemeClr val="lt1"/>
              </a:solidFill>
            </a:endParaRPr>
          </a:p>
          <a:p>
            <a:pPr marL="0" lvl="0" indent="0" algn="l" rtl="0">
              <a:lnSpc>
                <a:spcPct val="100000"/>
              </a:lnSpc>
              <a:spcBef>
                <a:spcPts val="1600"/>
              </a:spcBef>
              <a:spcAft>
                <a:spcPts val="0"/>
              </a:spcAft>
              <a:buNone/>
            </a:pPr>
            <a:r>
              <a:rPr lang="es">
                <a:solidFill>
                  <a:schemeClr val="lt1"/>
                </a:solidFill>
              </a:rPr>
              <a:t>VECTORS</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 computer engineering concept</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Circuit of user experience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Timeline infographic</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Logotype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 social media multimedia player templa</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Gradient technology logo template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Digital marketing landing page template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Colorful responsive landing page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web design concept with hand drawn style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App development concept with flat design</a:t>
            </a:r>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02" name="Google Shape;1302;p4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4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9" name="Google Shape;1309;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name="adj" fmla="val 16667"/>
              </a:avLst>
            </a:prstGeom>
            <a:solidFill>
              <a:srgbClr val="FF6D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6D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#ff6de7</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22"/>
        <p:cNvGrpSpPr/>
        <p:nvPr/>
      </p:nvGrpSpPr>
      <p:grpSpPr>
        <a:xfrm>
          <a:off x="0" y="0"/>
          <a:ext cx="0" cy="0"/>
          <a:chOff x="0" y="0"/>
          <a:chExt cx="0" cy="0"/>
        </a:xfrm>
      </p:grpSpPr>
      <p:sp>
        <p:nvSpPr>
          <p:cNvPr id="1323" name="Google Shape;1323;p4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327" name="Google Shape;1327;p4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328" name="Google Shape;1328;p4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329" name="Google Shape;1329;p4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330" name="Google Shape;1330;p4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34" name="Google Shape;1334;p4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50" name="Google Shape;1350;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4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4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4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8" name="Google Shape;1748;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8" name="Google Shape;1768;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9" name="Google Shape;1769;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3" name="Google Shape;1873;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5" name="Google Shape;1885;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0" name="Google Shape;1910;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0" name="Google Shape;1920;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6" name="Google Shape;1926;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4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4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4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7" name="Google Shape;3637;p4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5" name="Google Shape;3945;p4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4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4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4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4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6" name="Google Shape;4496;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9" name="Google Shape;4499;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2" name="Google Shape;4502;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3" name="Google Shape;4533;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49"/>
            <p:cNvCxnSpPr>
              <a:stCxn id="4551" idx="0"/>
              <a:endCxn id="45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6" name="Google Shape;4556;p49"/>
            <p:cNvCxnSpPr>
              <a:stCxn id="4555" idx="0"/>
              <a:endCxn id="45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7" name="Google Shape;4557;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9"/>
            <p:cNvCxnSpPr>
              <a:stCxn id="4629" idx="6"/>
              <a:endCxn id="46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3" name="Google Shape;4633;p49"/>
            <p:cNvCxnSpPr>
              <a:stCxn id="4630" idx="4"/>
              <a:endCxn id="46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5" name="Google Shape;4635;p49"/>
            <p:cNvCxnSpPr>
              <a:stCxn id="4634" idx="6"/>
              <a:endCxn id="46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6" name="Google Shape;4636;p49"/>
            <p:cNvCxnSpPr>
              <a:stCxn id="4631" idx="4"/>
              <a:endCxn id="46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9" name="Google Shape;4639;p49"/>
            <p:cNvCxnSpPr>
              <a:endCxn id="46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8" name="Google Shape;4648;p4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9" name="Google Shape;4649;p4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0" name="Google Shape;4650;p4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1" name="Google Shape;4651;p4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2" name="Google Shape;4652;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3" name="Google Shape;4653;p4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4" name="Google Shape;4654;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2" name="Google Shape;4662;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4" name="Google Shape;4664;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5" name="Google Shape;4665;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6" name="Google Shape;4666;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7" name="Google Shape;4667;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8" name="Google Shape;4668;p49"/>
            <p:cNvCxnSpPr>
              <a:stCxn id="4661" idx="2"/>
              <a:endCxn id="46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49"/>
            <p:cNvCxnSpPr>
              <a:stCxn id="4663" idx="0"/>
              <a:endCxn id="46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0" name="Google Shape;4670;p49"/>
            <p:cNvCxnSpPr>
              <a:stCxn id="4663" idx="2"/>
              <a:endCxn id="46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1" name="Google Shape;4671;p49"/>
            <p:cNvCxnSpPr>
              <a:stCxn id="4664" idx="0"/>
              <a:endCxn id="46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2" name="Google Shape;4672;p49"/>
            <p:cNvCxnSpPr>
              <a:stCxn id="4662" idx="2"/>
              <a:endCxn id="46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3" name="Google Shape;4673;p49"/>
            <p:cNvCxnSpPr>
              <a:stCxn id="4666" idx="0"/>
              <a:endCxn id="46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9" name="Google Shape;4689;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2" name="Google Shape;4692;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5" name="Google Shape;4695;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8" name="Google Shape;4698;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6" name="Google Shape;4716;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3" name="Google Shape;4723;p49"/>
          <p:cNvGrpSpPr/>
          <p:nvPr/>
        </p:nvGrpSpPr>
        <p:grpSpPr>
          <a:xfrm>
            <a:off x="828983" y="1462973"/>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5" name="Google Shape;4805;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6" name="Google Shape;4886;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2" name="Google Shape;4912;p50"/>
          <p:cNvGraphicFramePr/>
          <p:nvPr/>
        </p:nvGraphicFramePr>
        <p:xfrm>
          <a:off x="5949675" y="2323100"/>
          <a:ext cx="2491300" cy="868600"/>
        </p:xfrm>
        <a:graphic>
          <a:graphicData uri="http://schemas.openxmlformats.org/drawingml/2006/table">
            <a:tbl>
              <a:tblPr>
                <a:noFill/>
                <a:tableStyleId>{D1B9CE40-89D1-4C9E-A7B0-5FB30D6040E7}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5" name="Google Shape;4915;p5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6" name="Google Shape;4916;p5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7" name="Google Shape;4917;p5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4" name="Google Shape;4964;p50"/>
          <p:cNvGraphicFramePr/>
          <p:nvPr/>
        </p:nvGraphicFramePr>
        <p:xfrm>
          <a:off x="5949700" y="1188950"/>
          <a:ext cx="2491300" cy="976425"/>
        </p:xfrm>
        <a:graphic>
          <a:graphicData uri="http://schemas.openxmlformats.org/drawingml/2006/table">
            <a:tbl>
              <a:tblPr>
                <a:noFill/>
                <a:tableStyleId>{D1B9CE40-89D1-4C9E-A7B0-5FB30D6040E7}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5" name="Google Shape;4965;p50"/>
          <p:cNvGraphicFramePr/>
          <p:nvPr/>
        </p:nvGraphicFramePr>
        <p:xfrm>
          <a:off x="3356413" y="2323100"/>
          <a:ext cx="2363400" cy="868575"/>
        </p:xfrm>
        <a:graphic>
          <a:graphicData uri="http://schemas.openxmlformats.org/drawingml/2006/table">
            <a:tbl>
              <a:tblPr>
                <a:noFill/>
                <a:tableStyleId>{D1B9CE40-89D1-4C9E-A7B0-5FB30D6040E7}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8" name="Google Shape;5008;p50"/>
          <p:cNvGraphicFramePr/>
          <p:nvPr/>
        </p:nvGraphicFramePr>
        <p:xfrm>
          <a:off x="724925" y="2323100"/>
          <a:ext cx="2403600" cy="881400"/>
        </p:xfrm>
        <a:graphic>
          <a:graphicData uri="http://schemas.openxmlformats.org/drawingml/2006/table">
            <a:tbl>
              <a:tblPr>
                <a:noFill/>
                <a:tableStyleId>{D1B9CE40-89D1-4C9E-A7B0-5FB30D6040E7}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5" name="Google Shape;5015;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6" name="Google Shape;5016;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8" name="Google Shape;5018;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053"/>
        <p:cNvGrpSpPr/>
        <p:nvPr/>
      </p:nvGrpSpPr>
      <p:grpSpPr>
        <a:xfrm>
          <a:off x="0" y="0"/>
          <a:ext cx="0" cy="0"/>
          <a:chOff x="0" y="0"/>
          <a:chExt cx="0" cy="0"/>
        </a:xfrm>
      </p:grpSpPr>
      <p:grpSp>
        <p:nvGrpSpPr>
          <p:cNvPr id="5054" name="Google Shape;5054;p51"/>
          <p:cNvGrpSpPr/>
          <p:nvPr/>
        </p:nvGrpSpPr>
        <p:grpSpPr>
          <a:xfrm>
            <a:off x="777331" y="1204382"/>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51"/>
          <p:cNvGrpSpPr/>
          <p:nvPr/>
        </p:nvGrpSpPr>
        <p:grpSpPr>
          <a:xfrm>
            <a:off x="750951" y="2050531"/>
            <a:ext cx="697154" cy="679574"/>
            <a:chOff x="2679875" y="2361475"/>
            <a:chExt cx="780425" cy="760575"/>
          </a:xfrm>
        </p:grpSpPr>
        <p:sp>
          <p:nvSpPr>
            <p:cNvPr id="5146" name="Google Shape;5146;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5" name="Google Shape;5245;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8" name="Google Shape;5248;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1" name="Google Shape;5251;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4" name="Google Shape;5254;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5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8" name="Google Shape;5278;p5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9" name="Google Shape;5279;p5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0" name="Google Shape;5280;p5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1" name="Google Shape;5281;p5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2" name="Google Shape;5282;p5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4" name="Google Shape;5294;p5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51"/>
              <p:cNvCxnSpPr>
                <a:stCxn id="53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8" name="Google Shape;5358;p51"/>
              <p:cNvCxnSpPr>
                <a:stCxn id="53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9" name="Google Shape;5359;p51"/>
              <p:cNvCxnSpPr>
                <a:stCxn id="53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0" name="Google Shape;5360;p51"/>
              <p:cNvCxnSpPr>
                <a:stCxn id="53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1" name="Google Shape;5361;p51"/>
              <p:cNvCxnSpPr>
                <a:stCxn id="53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1" name="Google Shape;5421;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smtClean="0"/>
              <a:t>Aspectos Trabalhados</a:t>
            </a:r>
            <a:endParaRPr dirty="0"/>
          </a:p>
        </p:txBody>
      </p:sp>
      <p:sp>
        <p:nvSpPr>
          <p:cNvPr id="219" name="Google Shape;219;p23"/>
          <p:cNvSpPr txBox="1">
            <a:spLocks noGrp="1"/>
          </p:cNvSpPr>
          <p:nvPr>
            <p:ph type="subTitle" idx="1"/>
          </p:nvPr>
        </p:nvSpPr>
        <p:spPr>
          <a:xfrm>
            <a:off x="5552405" y="2111593"/>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smtClean="0"/>
              <a:t>Componentes do Framework </a:t>
            </a:r>
            <a:endParaRPr dirty="0">
              <a:solidFill>
                <a:schemeClr val="accent1"/>
              </a:solidFill>
            </a:endParaRPr>
          </a:p>
        </p:txBody>
      </p:sp>
      <p:sp>
        <p:nvSpPr>
          <p:cNvPr id="220" name="Google Shape;220;p23"/>
          <p:cNvSpPr txBox="1">
            <a:spLocks noGrp="1"/>
          </p:cNvSpPr>
          <p:nvPr>
            <p:ph type="title" idx="2"/>
          </p:nvPr>
        </p:nvSpPr>
        <p:spPr>
          <a:xfrm>
            <a:off x="4446597" y="186761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1" name="Google Shape;221;p23"/>
          <p:cNvSpPr txBox="1">
            <a:spLocks noGrp="1"/>
          </p:cNvSpPr>
          <p:nvPr>
            <p:ph type="subTitle" idx="3"/>
          </p:nvPr>
        </p:nvSpPr>
        <p:spPr>
          <a:xfrm>
            <a:off x="5552405" y="305139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smtClean="0">
                <a:solidFill>
                  <a:schemeClr val="accent1"/>
                </a:solidFill>
              </a:rPr>
              <a:t>Informações sobre o Framework no mercado de trabalho</a:t>
            </a:r>
            <a:endParaRPr dirty="0">
              <a:solidFill>
                <a:schemeClr val="accent1"/>
              </a:solidFill>
            </a:endParaRPr>
          </a:p>
        </p:txBody>
      </p:sp>
      <p:sp>
        <p:nvSpPr>
          <p:cNvPr id="222" name="Google Shape;222;p23"/>
          <p:cNvSpPr txBox="1">
            <a:spLocks noGrp="1"/>
          </p:cNvSpPr>
          <p:nvPr>
            <p:ph type="title" idx="4"/>
          </p:nvPr>
        </p:nvSpPr>
        <p:spPr>
          <a:xfrm>
            <a:off x="4446597" y="281041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3" name="Google Shape;223;p23"/>
          <p:cNvSpPr txBox="1">
            <a:spLocks noGrp="1"/>
          </p:cNvSpPr>
          <p:nvPr>
            <p:ph type="subTitle" idx="5"/>
          </p:nvPr>
        </p:nvSpPr>
        <p:spPr>
          <a:xfrm>
            <a:off x="5552405" y="3935411"/>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dirty="0" smtClean="0"/>
              <a:t>Empresas que utilizam o Framework</a:t>
            </a:r>
            <a:endParaRPr dirty="0">
              <a:solidFill>
                <a:schemeClr val="accent1"/>
              </a:solidFill>
            </a:endParaRPr>
          </a:p>
        </p:txBody>
      </p:sp>
      <p:sp>
        <p:nvSpPr>
          <p:cNvPr id="224" name="Google Shape;224;p23"/>
          <p:cNvSpPr txBox="1">
            <a:spLocks noGrp="1"/>
          </p:cNvSpPr>
          <p:nvPr>
            <p:ph type="title" idx="6"/>
          </p:nvPr>
        </p:nvSpPr>
        <p:spPr>
          <a:xfrm>
            <a:off x="4446597" y="3694668"/>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06</a:t>
            </a:r>
            <a:endParaRPr dirty="0">
              <a:solidFill>
                <a:schemeClr val="accent1"/>
              </a:solidFill>
            </a:endParaRPr>
          </a:p>
        </p:txBody>
      </p:sp>
      <p:sp>
        <p:nvSpPr>
          <p:cNvPr id="225" name="Google Shape;225;p23"/>
          <p:cNvSpPr txBox="1">
            <a:spLocks noGrp="1"/>
          </p:cNvSpPr>
          <p:nvPr>
            <p:ph type="subTitle" idx="7"/>
          </p:nvPr>
        </p:nvSpPr>
        <p:spPr>
          <a:xfrm>
            <a:off x="1025911" y="2155947"/>
            <a:ext cx="2349105" cy="502500"/>
          </a:xfrm>
          <a:prstGeom prst="rect">
            <a:avLst/>
          </a:prstGeom>
        </p:spPr>
        <p:txBody>
          <a:bodyPr spcFirstLastPara="1" wrap="square" lIns="91425" tIns="91425" rIns="91425" bIns="91425" anchor="t" anchorCtr="0">
            <a:noAutofit/>
          </a:bodyPr>
          <a:lstStyle/>
          <a:p>
            <a:pPr marL="0" lvl="0" indent="0"/>
            <a:r>
              <a:rPr lang="pt-BR" dirty="0" smtClean="0"/>
              <a:t>Definição do Framework.</a:t>
            </a:r>
            <a:endParaRPr dirty="0">
              <a:solidFill>
                <a:schemeClr val="accent1"/>
              </a:solidFill>
            </a:endParaRPr>
          </a:p>
        </p:txBody>
      </p:sp>
      <p:sp>
        <p:nvSpPr>
          <p:cNvPr id="226" name="Google Shape;226;p23"/>
          <p:cNvSpPr txBox="1">
            <a:spLocks noGrp="1"/>
          </p:cNvSpPr>
          <p:nvPr>
            <p:ph type="title" idx="8"/>
          </p:nvPr>
        </p:nvSpPr>
        <p:spPr>
          <a:xfrm>
            <a:off x="3262472" y="1866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1373942" y="3071944"/>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pt-BR" dirty="0" smtClean="0">
                <a:solidFill>
                  <a:schemeClr val="accent1"/>
                </a:solidFill>
              </a:rPr>
              <a:t>Aspectos das mudanças entre versões</a:t>
            </a:r>
            <a:endParaRPr dirty="0">
              <a:solidFill>
                <a:schemeClr val="accent1"/>
              </a:solidFill>
            </a:endParaRPr>
          </a:p>
        </p:txBody>
      </p:sp>
      <p:sp>
        <p:nvSpPr>
          <p:cNvPr id="228" name="Google Shape;228;p23"/>
          <p:cNvSpPr txBox="1">
            <a:spLocks noGrp="1"/>
          </p:cNvSpPr>
          <p:nvPr>
            <p:ph type="title" idx="13"/>
          </p:nvPr>
        </p:nvSpPr>
        <p:spPr>
          <a:xfrm>
            <a:off x="3256477" y="2814293"/>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9" name="Google Shape;229;p23"/>
          <p:cNvSpPr txBox="1">
            <a:spLocks noGrp="1"/>
          </p:cNvSpPr>
          <p:nvPr>
            <p:ph type="subTitle" idx="14"/>
          </p:nvPr>
        </p:nvSpPr>
        <p:spPr>
          <a:xfrm>
            <a:off x="1373942" y="40040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pt-BR" dirty="0" smtClean="0">
                <a:solidFill>
                  <a:schemeClr val="accent1"/>
                </a:solidFill>
              </a:rPr>
              <a:t>Elementos utilizados na aplicação</a:t>
            </a:r>
            <a:endParaRPr dirty="0">
              <a:solidFill>
                <a:schemeClr val="accent1"/>
              </a:solidFill>
            </a:endParaRPr>
          </a:p>
        </p:txBody>
      </p:sp>
      <p:sp>
        <p:nvSpPr>
          <p:cNvPr id="230" name="Google Shape;230;p23"/>
          <p:cNvSpPr txBox="1">
            <a:spLocks noGrp="1"/>
          </p:cNvSpPr>
          <p:nvPr>
            <p:ph type="title" idx="15"/>
          </p:nvPr>
        </p:nvSpPr>
        <p:spPr>
          <a:xfrm>
            <a:off x="3256477"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03</a:t>
            </a:r>
            <a:endParaRPr dirty="0">
              <a:solidFill>
                <a:schemeClr val="accent1"/>
              </a:solidFill>
            </a:endParaRPr>
          </a:p>
        </p:txBody>
      </p:sp>
      <p:sp>
        <p:nvSpPr>
          <p:cNvPr id="231" name="Google Shape;231;p23"/>
          <p:cNvSpPr txBox="1">
            <a:spLocks noGrp="1"/>
          </p:cNvSpPr>
          <p:nvPr>
            <p:ph type="ctrTitle" idx="16"/>
          </p:nvPr>
        </p:nvSpPr>
        <p:spPr>
          <a:xfrm>
            <a:off x="1275744" y="210645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O que é?</a:t>
            </a:r>
            <a:endParaRPr dirty="0"/>
          </a:p>
        </p:txBody>
      </p:sp>
      <p:sp>
        <p:nvSpPr>
          <p:cNvPr id="232" name="Google Shape;232;p23"/>
          <p:cNvSpPr txBox="1">
            <a:spLocks noGrp="1"/>
          </p:cNvSpPr>
          <p:nvPr>
            <p:ph type="ctrTitle" idx="17"/>
          </p:nvPr>
        </p:nvSpPr>
        <p:spPr>
          <a:xfrm>
            <a:off x="997474" y="2956964"/>
            <a:ext cx="2405977" cy="24950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V</a:t>
            </a:r>
            <a:r>
              <a:rPr lang="es" dirty="0" smtClean="0"/>
              <a:t>ersionamento</a:t>
            </a:r>
            <a:endParaRPr dirty="0"/>
          </a:p>
        </p:txBody>
      </p:sp>
      <p:sp>
        <p:nvSpPr>
          <p:cNvPr id="233" name="Google Shape;233;p23"/>
          <p:cNvSpPr txBox="1">
            <a:spLocks noGrp="1"/>
          </p:cNvSpPr>
          <p:nvPr>
            <p:ph type="ctrTitle" idx="18"/>
          </p:nvPr>
        </p:nvSpPr>
        <p:spPr>
          <a:xfrm>
            <a:off x="4272110" y="302689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smtClean="0"/>
              <a:t>Mercado</a:t>
            </a:r>
            <a:endParaRPr dirty="0"/>
          </a:p>
        </p:txBody>
      </p:sp>
      <p:sp>
        <p:nvSpPr>
          <p:cNvPr id="234" name="Google Shape;234;p23"/>
          <p:cNvSpPr txBox="1">
            <a:spLocks noGrp="1"/>
          </p:cNvSpPr>
          <p:nvPr>
            <p:ph type="ctrTitle" idx="19"/>
          </p:nvPr>
        </p:nvSpPr>
        <p:spPr>
          <a:xfrm>
            <a:off x="1590289" y="385843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Elementos de Aplicação</a:t>
            </a:r>
            <a:endParaRPr dirty="0"/>
          </a:p>
        </p:txBody>
      </p:sp>
      <p:sp>
        <p:nvSpPr>
          <p:cNvPr id="235" name="Google Shape;235;p23"/>
          <p:cNvSpPr txBox="1">
            <a:spLocks noGrp="1"/>
          </p:cNvSpPr>
          <p:nvPr>
            <p:ph type="ctrTitle" idx="20"/>
          </p:nvPr>
        </p:nvSpPr>
        <p:spPr>
          <a:xfrm>
            <a:off x="5552405" y="2040924"/>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Componentes</a:t>
            </a:r>
            <a:endParaRPr dirty="0"/>
          </a:p>
        </p:txBody>
      </p:sp>
      <p:sp>
        <p:nvSpPr>
          <p:cNvPr id="236" name="Google Shape;236;p23"/>
          <p:cNvSpPr txBox="1">
            <a:spLocks noGrp="1"/>
          </p:cNvSpPr>
          <p:nvPr>
            <p:ph type="ctrTitle" idx="21"/>
          </p:nvPr>
        </p:nvSpPr>
        <p:spPr>
          <a:xfrm>
            <a:off x="5548824" y="3864341"/>
            <a:ext cx="2407787"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pt-BR" dirty="0" smtClean="0"/>
              <a:t>Empresas que utilizam Angular</a:t>
            </a:r>
            <a:endParaRPr dirty="0"/>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4" name="Google Shape;5644;p5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7" name="Google Shape;5647;p5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8"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52"/>
          <p:cNvGrpSpPr/>
          <p:nvPr/>
        </p:nvGrpSpPr>
        <p:grpSpPr>
          <a:xfrm>
            <a:off x="4231597" y="3537752"/>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5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5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4" name="Google Shape;5694;p5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7" name="Google Shape;5697;p5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6" name="Google Shape;5706;p5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1" name="Google Shape;5781;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2" name="Google Shape;5782;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3" name="Google Shape;5783;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4" name="Google Shape;5784;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5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5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5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5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5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1" name="Google Shape;5831;p5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38"/>
        <p:cNvGrpSpPr/>
        <p:nvPr/>
      </p:nvGrpSpPr>
      <p:grpSpPr>
        <a:xfrm>
          <a:off x="0" y="0"/>
          <a:ext cx="0" cy="0"/>
          <a:chOff x="0" y="0"/>
          <a:chExt cx="0" cy="0"/>
        </a:xfrm>
      </p:grpSpPr>
      <p:sp>
        <p:nvSpPr>
          <p:cNvPr id="5839" name="Google Shape;5839;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3" name="Google Shape;5893;p5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5" name="Google Shape;5905;p5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7" name="Google Shape;6007;p5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5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3" name="Google Shape;6083;p5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5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5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8" name="Google Shape;6208;p5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5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252"/>
        <p:cNvGrpSpPr/>
        <p:nvPr/>
      </p:nvGrpSpPr>
      <p:grpSpPr>
        <a:xfrm>
          <a:off x="0" y="0"/>
          <a:ext cx="0" cy="0"/>
          <a:chOff x="0" y="0"/>
          <a:chExt cx="0" cy="0"/>
        </a:xfrm>
      </p:grpSpPr>
      <p:sp>
        <p:nvSpPr>
          <p:cNvPr id="6253" name="Google Shape;6253;p5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5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5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5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5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5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5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5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5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5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5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5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5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5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5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5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5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5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5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5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13"/>
        <p:cNvGrpSpPr/>
        <p:nvPr/>
      </p:nvGrpSpPr>
      <p:grpSpPr>
        <a:xfrm>
          <a:off x="0" y="0"/>
          <a:ext cx="0" cy="0"/>
          <a:chOff x="0" y="0"/>
          <a:chExt cx="0" cy="0"/>
        </a:xfrm>
      </p:grpSpPr>
      <p:sp>
        <p:nvSpPr>
          <p:cNvPr id="6614" name="Google Shape;6614;p5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5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5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5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5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5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7" name="Google Shape;6787;p5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5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5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5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5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5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5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43"/>
        <p:cNvGrpSpPr/>
        <p:nvPr/>
      </p:nvGrpSpPr>
      <p:grpSpPr>
        <a:xfrm>
          <a:off x="0" y="0"/>
          <a:ext cx="0" cy="0"/>
          <a:chOff x="0" y="0"/>
          <a:chExt cx="0" cy="0"/>
        </a:xfrm>
      </p:grpSpPr>
      <p:sp>
        <p:nvSpPr>
          <p:cNvPr id="7744" name="Google Shape;7744;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5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3" name="Google Shape;8283;p5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7"/>
        <p:cNvGrpSpPr/>
        <p:nvPr/>
      </p:nvGrpSpPr>
      <p:grpSpPr>
        <a:xfrm>
          <a:off x="0" y="0"/>
          <a:ext cx="0" cy="0"/>
          <a:chOff x="0" y="0"/>
          <a:chExt cx="0" cy="0"/>
        </a:xfrm>
      </p:grpSpPr>
      <p:sp>
        <p:nvSpPr>
          <p:cNvPr id="8338" name="Google Shape;8338;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3" name="Google Shape;8533;p5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8" name="Google Shape;8648;p5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5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658"/>
        <p:cNvGrpSpPr/>
        <p:nvPr/>
      </p:nvGrpSpPr>
      <p:grpSpPr>
        <a:xfrm>
          <a:off x="0" y="0"/>
          <a:ext cx="0" cy="0"/>
          <a:chOff x="0" y="0"/>
          <a:chExt cx="0" cy="0"/>
        </a:xfrm>
      </p:grpSpPr>
      <p:sp>
        <p:nvSpPr>
          <p:cNvPr id="8659" name="Google Shape;865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5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5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969825" y="1726168"/>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smtClean="0"/>
              <a:t>O que é?</a:t>
            </a:r>
            <a:endParaRPr sz="3000" dirty="0"/>
          </a:p>
        </p:txBody>
      </p:sp>
      <p:sp>
        <p:nvSpPr>
          <p:cNvPr id="263" name="Google Shape;263;p24"/>
          <p:cNvSpPr txBox="1">
            <a:spLocks noGrp="1"/>
          </p:cNvSpPr>
          <p:nvPr>
            <p:ph type="subTitle" idx="1"/>
          </p:nvPr>
        </p:nvSpPr>
        <p:spPr>
          <a:xfrm>
            <a:off x="4969825" y="2381685"/>
            <a:ext cx="3457500" cy="1420500"/>
          </a:xfrm>
          <a:prstGeom prst="rect">
            <a:avLst/>
          </a:prstGeom>
        </p:spPr>
        <p:txBody>
          <a:bodyPr spcFirstLastPara="1" wrap="square" lIns="91425" tIns="91425" rIns="91425" bIns="91425" anchor="t" anchorCtr="0">
            <a:noAutofit/>
          </a:bodyPr>
          <a:lstStyle/>
          <a:p>
            <a:pPr marL="0" lvl="0" indent="0" algn="just">
              <a:buClr>
                <a:schemeClr val="dk1"/>
              </a:buClr>
            </a:pPr>
            <a:r>
              <a:rPr lang="pt-BR" dirty="0"/>
              <a:t>Angular é uma plataforma e framework para construção da interface de aplicações usando HTML, CSS e, principalmente, </a:t>
            </a:r>
            <a:r>
              <a:rPr lang="pt-BR" dirty="0" err="1"/>
              <a:t>JavaScript</a:t>
            </a:r>
            <a:r>
              <a:rPr lang="pt-BR" dirty="0"/>
              <a:t>, criada pelos desenvolvedores da </a:t>
            </a:r>
            <a:r>
              <a:rPr lang="pt-BR" dirty="0" smtClean="0"/>
              <a:t>Google.</a:t>
            </a:r>
          </a:p>
          <a:p>
            <a:pPr marL="0" lvl="0" indent="0" algn="just">
              <a:buClr>
                <a:schemeClr val="dk1"/>
              </a:buClr>
            </a:pPr>
            <a:r>
              <a:rPr lang="pt-BR" dirty="0" smtClean="0"/>
              <a:t>Ele </a:t>
            </a:r>
            <a:r>
              <a:rPr lang="pt-BR" dirty="0"/>
              <a:t>possui alguns elementos básicos que tornam essa construção </a:t>
            </a:r>
            <a:r>
              <a:rPr lang="pt-BR" dirty="0" smtClean="0"/>
              <a:t>interessante</a:t>
            </a:r>
          </a:p>
          <a:p>
            <a:pPr marL="0" lvl="0" indent="0" algn="just">
              <a:buClr>
                <a:schemeClr val="dk1"/>
              </a:buClr>
            </a:pPr>
            <a:r>
              <a:rPr lang="pt-BR" dirty="0" smtClean="0"/>
              <a:t>Dentre </a:t>
            </a:r>
            <a:r>
              <a:rPr lang="pt-BR" dirty="0"/>
              <a:t>os principais, podemos destacar os componentes, </a:t>
            </a:r>
            <a:r>
              <a:rPr lang="pt-BR" dirty="0" err="1"/>
              <a:t>templates</a:t>
            </a:r>
            <a:r>
              <a:rPr lang="pt-BR" dirty="0"/>
              <a:t>, diretivas, roteamento, módulos, serviços, injeção de dependências e ferramentas de infraestrutura que automatizam tarefas, como a de executar os testes unitários de uma aplicação.</a:t>
            </a:r>
          </a:p>
          <a:p>
            <a:pPr marL="0" lvl="0" indent="0">
              <a:buClr>
                <a:schemeClr val="dk1"/>
              </a:buClr>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solidFill>
                <a:schemeClr val="accent1"/>
              </a:solidFill>
              <a:latin typeface="Impact"/>
              <a:ea typeface="Impact"/>
              <a:cs typeface="Impact"/>
              <a:sym typeface="Impact"/>
            </a:endParaRPr>
          </a:p>
        </p:txBody>
      </p:sp>
      <p:sp>
        <p:nvSpPr>
          <p:cNvPr id="12" name="Google Shape;379;p27"/>
          <p:cNvSpPr/>
          <p:nvPr/>
        </p:nvSpPr>
        <p:spPr>
          <a:xfrm>
            <a:off x="7856940" y="103191"/>
            <a:ext cx="1134319" cy="1056928"/>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lumMod val="40000"/>
              <a:lumOff val="60000"/>
            </a:schemeClr>
          </a:solidFill>
          <a:ln w="26625" cap="flat" cmpd="sng">
            <a:solidFill>
              <a:schemeClr val="accent1">
                <a:lumMod val="40000"/>
                <a:lumOff val="60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3" name="Google Shape;379;p27"/>
          <p:cNvSpPr/>
          <p:nvPr/>
        </p:nvSpPr>
        <p:spPr>
          <a:xfrm>
            <a:off x="7034241" y="472007"/>
            <a:ext cx="917567" cy="831134"/>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lumMod val="40000"/>
              <a:lumOff val="60000"/>
            </a:schemeClr>
          </a:solidFill>
          <a:ln w="26625" cap="flat" cmpd="sng">
            <a:solidFill>
              <a:schemeClr val="accent1">
                <a:lumMod val="40000"/>
                <a:lumOff val="60000"/>
              </a:schemeClr>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73" y="887574"/>
            <a:ext cx="3421877" cy="363485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Google Shape;276;p25"/>
          <p:cNvSpPr txBox="1">
            <a:spLocks noGrp="1"/>
          </p:cNvSpPr>
          <p:nvPr>
            <p:ph type="subTitle" idx="1"/>
          </p:nvPr>
        </p:nvSpPr>
        <p:spPr>
          <a:xfrm>
            <a:off x="608356" y="1624000"/>
            <a:ext cx="3339176" cy="1752625"/>
          </a:xfrm>
          <a:prstGeom prst="rect">
            <a:avLst/>
          </a:prstGeom>
        </p:spPr>
        <p:txBody>
          <a:bodyPr spcFirstLastPara="1" wrap="square" lIns="91425" tIns="91425" rIns="91425" bIns="91425" anchor="t" anchorCtr="0">
            <a:noAutofit/>
          </a:bodyPr>
          <a:lstStyle/>
          <a:p>
            <a:pPr marL="0" indent="0" algn="just"/>
            <a:r>
              <a:rPr lang="pt-BR" dirty="0"/>
              <a:t> </a:t>
            </a:r>
            <a:r>
              <a:rPr lang="pt-PT" sz="1400" dirty="0"/>
              <a:t>Ele é um tipo de framework que utiliza o JavaScript por padrão, com o objetivo da </a:t>
            </a:r>
            <a:r>
              <a:rPr lang="pt-PT" sz="1400" dirty="0" smtClean="0"/>
              <a:t>facilitação </a:t>
            </a:r>
            <a:r>
              <a:rPr lang="pt-PT" sz="1400" dirty="0"/>
              <a:t>da codificação. </a:t>
            </a:r>
            <a:r>
              <a:rPr lang="pt-PT" sz="1400" dirty="0"/>
              <a:t>T</a:t>
            </a:r>
            <a:r>
              <a:rPr lang="pt-PT" sz="1400" dirty="0" smtClean="0"/>
              <a:t>rata </a:t>
            </a:r>
            <a:r>
              <a:rPr lang="pt-PT" sz="1400" dirty="0"/>
              <a:t>de validação de formulários, roteamento, diretrizes de modelos, injeção de dependência, componentes e vinculação de dados.</a:t>
            </a:r>
            <a:endParaRPr lang="pt-BR" sz="1400" b="1" dirty="0"/>
          </a:p>
          <a:p>
            <a:pPr marL="0" lvl="0" indent="0"/>
            <a:endParaRPr dirty="0"/>
          </a:p>
        </p:txBody>
      </p:sp>
      <p:sp>
        <p:nvSpPr>
          <p:cNvPr id="279" name="Google Shape;279;p25"/>
          <p:cNvSpPr txBox="1">
            <a:spLocks noGrp="1"/>
          </p:cNvSpPr>
          <p:nvPr>
            <p:ph type="ctrTitle"/>
          </p:nvPr>
        </p:nvSpPr>
        <p:spPr>
          <a:xfrm>
            <a:off x="1201064" y="60999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sz="2800" dirty="0" err="1" smtClean="0">
                <a:solidFill>
                  <a:schemeClr val="bg1"/>
                </a:solidFill>
              </a:rPr>
              <a:t>AngularJS</a:t>
            </a:r>
            <a:endParaRPr sz="2800" dirty="0">
              <a:solidFill>
                <a:schemeClr val="bg1"/>
              </a:solidFill>
            </a:endParaRPr>
          </a:p>
        </p:txBody>
      </p:sp>
      <p:sp>
        <p:nvSpPr>
          <p:cNvPr id="282" name="Google Shape;282;p25"/>
          <p:cNvSpPr/>
          <p:nvPr/>
        </p:nvSpPr>
        <p:spPr>
          <a:xfrm>
            <a:off x="367991" y="1030740"/>
            <a:ext cx="3844684" cy="336614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reflection blurRad="6350" stA="50000" endA="300" endPos="38500" dist="50800" dir="5400000"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9;p25"/>
          <p:cNvSpPr txBox="1">
            <a:spLocks noGrp="1"/>
          </p:cNvSpPr>
          <p:nvPr>
            <p:ph type="ctrTitle"/>
          </p:nvPr>
        </p:nvSpPr>
        <p:spPr>
          <a:xfrm>
            <a:off x="5880783" y="268063"/>
            <a:ext cx="2076000" cy="5381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sz="2800" dirty="0" smtClean="0">
                <a:solidFill>
                  <a:schemeClr val="bg1"/>
                </a:solidFill>
              </a:rPr>
              <a:t>Angular+2</a:t>
            </a:r>
            <a:endParaRPr sz="2800" dirty="0">
              <a:solidFill>
                <a:schemeClr val="bg1"/>
              </a:solidFill>
            </a:endParaRPr>
          </a:p>
        </p:txBody>
      </p:sp>
      <p:sp>
        <p:nvSpPr>
          <p:cNvPr id="28" name="Google Shape;279;p25"/>
          <p:cNvSpPr txBox="1">
            <a:spLocks noGrp="1"/>
          </p:cNvSpPr>
          <p:nvPr>
            <p:ph type="ctrTitle"/>
          </p:nvPr>
        </p:nvSpPr>
        <p:spPr>
          <a:xfrm>
            <a:off x="3557647" y="2635751"/>
            <a:ext cx="1992766" cy="4785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sz="6000" dirty="0" smtClean="0">
                <a:solidFill>
                  <a:schemeClr val="bg1"/>
                </a:solidFill>
              </a:rPr>
              <a:t>X</a:t>
            </a:r>
            <a:endParaRPr sz="6000" dirty="0">
              <a:solidFill>
                <a:schemeClr val="bg1"/>
              </a:solidFill>
            </a:endParaRPr>
          </a:p>
        </p:txBody>
      </p:sp>
      <p:sp>
        <p:nvSpPr>
          <p:cNvPr id="6" name="Retângulo 5"/>
          <p:cNvSpPr/>
          <p:nvPr/>
        </p:nvSpPr>
        <p:spPr>
          <a:xfrm>
            <a:off x="4807522" y="1325136"/>
            <a:ext cx="3671640" cy="2621230"/>
          </a:xfrm>
          <a:prstGeom prst="rect">
            <a:avLst/>
          </a:prstGeom>
        </p:spPr>
        <p:txBody>
          <a:bodyPr wrap="square">
            <a:spAutoFit/>
          </a:bodyPr>
          <a:lstStyle/>
          <a:p>
            <a:pPr marL="293370" indent="-228600" algn="just">
              <a:spcBef>
                <a:spcPts val="390"/>
              </a:spcBef>
            </a:pPr>
            <a:r>
              <a:rPr lang="pt-PT" dirty="0" smtClean="0">
                <a:solidFill>
                  <a:schemeClr val="bg1"/>
                </a:solidFill>
                <a:latin typeface="Roboto Light" panose="020B0604020202020204" charset="0"/>
                <a:ea typeface="Roboto Light" panose="020B0604020202020204" charset="0"/>
              </a:rPr>
              <a:t>     	Melhor estrutura </a:t>
            </a:r>
            <a:r>
              <a:rPr lang="pt-PT" dirty="0">
                <a:solidFill>
                  <a:schemeClr val="bg1"/>
                </a:solidFill>
                <a:latin typeface="Roboto Light" panose="020B0604020202020204" charset="0"/>
                <a:ea typeface="Roboto Light" panose="020B0604020202020204" charset="0"/>
              </a:rPr>
              <a:t>e manutenção </a:t>
            </a:r>
            <a:r>
              <a:rPr lang="pt-PT" dirty="0" smtClean="0">
                <a:solidFill>
                  <a:schemeClr val="bg1"/>
                </a:solidFill>
                <a:latin typeface="Roboto Light" panose="020B0604020202020204" charset="0"/>
                <a:ea typeface="Roboto Light" panose="020B0604020202020204" charset="0"/>
              </a:rPr>
              <a:t>dos projetos</a:t>
            </a:r>
            <a:r>
              <a:rPr lang="pt-PT" dirty="0">
                <a:solidFill>
                  <a:schemeClr val="bg1"/>
                </a:solidFill>
                <a:latin typeface="Roboto Light" panose="020B0604020202020204" charset="0"/>
                <a:ea typeface="Roboto Light" panose="020B0604020202020204" charset="0"/>
              </a:rPr>
              <a:t>, e em sua maioria visto em aplicações de página única, ele usa as funcionalidades do </a:t>
            </a:r>
            <a:r>
              <a:rPr lang="pt-PT" dirty="0" smtClean="0">
                <a:solidFill>
                  <a:schemeClr val="bg1"/>
                </a:solidFill>
                <a:latin typeface="Roboto Light" panose="020B0604020202020204" charset="0"/>
                <a:ea typeface="Roboto Light" panose="020B0604020202020204" charset="0"/>
              </a:rPr>
              <a:t>HTML5. Também </a:t>
            </a:r>
            <a:r>
              <a:rPr lang="pt-PT" dirty="0">
                <a:solidFill>
                  <a:schemeClr val="bg1"/>
                </a:solidFill>
                <a:latin typeface="Roboto Light" panose="020B0604020202020204" charset="0"/>
                <a:ea typeface="Roboto Light" panose="020B0604020202020204" charset="0"/>
              </a:rPr>
              <a:t>utiliza a linguagem </a:t>
            </a:r>
            <a:r>
              <a:rPr lang="pt-PT" dirty="0" smtClean="0">
                <a:solidFill>
                  <a:schemeClr val="bg1"/>
                </a:solidFill>
                <a:latin typeface="Roboto Light" panose="020B0604020202020204" charset="0"/>
                <a:ea typeface="Roboto Light" panose="020B0604020202020204" charset="0"/>
              </a:rPr>
              <a:t>TypeScript, </a:t>
            </a:r>
            <a:r>
              <a:rPr lang="pt-PT" dirty="0">
                <a:solidFill>
                  <a:schemeClr val="bg1"/>
                </a:solidFill>
                <a:latin typeface="Roboto Light" panose="020B0604020202020204" charset="0"/>
                <a:ea typeface="Roboto Light" panose="020B0604020202020204" charset="0"/>
              </a:rPr>
              <a:t>com um modelo de framework mais completo, que trata de Componentes, Módulos, Diretivas Estruturais, Diretivas de Atributos, Serviços  e Injeção de Dependências.</a:t>
            </a:r>
            <a:endParaRPr lang="pt-BR" b="1" dirty="0">
              <a:solidFill>
                <a:schemeClr val="bg1"/>
              </a:solidFill>
              <a:latin typeface="Roboto Light" panose="020B0604020202020204" charset="0"/>
              <a:ea typeface="Roboto Light" panose="020B0604020202020204" charset="0"/>
            </a:endParaRPr>
          </a:p>
          <a:p>
            <a:pPr marL="293370" indent="-228600" algn="just">
              <a:lnSpc>
                <a:spcPct val="150000"/>
              </a:lnSpc>
              <a:spcBef>
                <a:spcPts val="390"/>
              </a:spcBef>
            </a:pPr>
            <a:endParaRPr lang="pt-BR" b="1" dirty="0">
              <a:latin typeface="Arial" panose="020B0604020202020204" pitchFamily="34" charset="0"/>
              <a:ea typeface="Arial" panose="020B0604020202020204" pitchFamily="34" charset="0"/>
            </a:endParaRPr>
          </a:p>
        </p:txBody>
      </p:sp>
      <p:sp>
        <p:nvSpPr>
          <p:cNvPr id="31" name="Google Shape;282;p25"/>
          <p:cNvSpPr/>
          <p:nvPr/>
        </p:nvSpPr>
        <p:spPr>
          <a:xfrm>
            <a:off x="4895385" y="1030740"/>
            <a:ext cx="3842489" cy="336614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outerShdw blurRad="50800" dist="38100" dir="2700000" algn="tl" rotWithShape="0">
              <a:prstClr val="black">
                <a:alpha val="40000"/>
              </a:prstClr>
            </a:outerShdw>
            <a:reflection blurRad="6350" stA="50000" endA="300" endPos="38500" dist="50800" dir="5400000"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dirty="0" smtClean="0"/>
              <a:t>VERSIONAMENTO </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pt-BR" dirty="0"/>
              <a:t>Por uma série de conflitos em suas bibliotecas, resolveu-se pular essa versão e ir direto do Angular 2 para o Angular 4.</a:t>
            </a:r>
            <a:endParaRPr sz="900" dirty="0"/>
          </a:p>
        </p:txBody>
      </p:sp>
      <p:sp>
        <p:nvSpPr>
          <p:cNvPr id="565" name="Google Shape;565;p30"/>
          <p:cNvSpPr txBox="1">
            <a:spLocks noGrp="1"/>
          </p:cNvSpPr>
          <p:nvPr>
            <p:ph type="subTitle" idx="2"/>
          </p:nvPr>
        </p:nvSpPr>
        <p:spPr>
          <a:xfrm>
            <a:off x="5784546" y="3619724"/>
            <a:ext cx="1495796" cy="1306670"/>
          </a:xfrm>
          <a:prstGeom prst="rect">
            <a:avLst/>
          </a:prstGeom>
        </p:spPr>
        <p:txBody>
          <a:bodyPr spcFirstLastPara="1" wrap="square" lIns="91425" tIns="91425" rIns="91425" bIns="91425" anchor="t" anchorCtr="0">
            <a:noAutofit/>
          </a:bodyPr>
          <a:lstStyle/>
          <a:p>
            <a:pPr marL="0" lvl="0" indent="0">
              <a:buClr>
                <a:schemeClr val="dk1"/>
              </a:buClr>
              <a:buSzPts val="1100"/>
            </a:pPr>
            <a:r>
              <a:rPr lang="pt-BR" dirty="0"/>
              <a:t>M</a:t>
            </a:r>
            <a:r>
              <a:rPr lang="pt-BR" dirty="0" smtClean="0"/>
              <a:t>udança </a:t>
            </a:r>
            <a:r>
              <a:rPr lang="pt-BR" dirty="0"/>
              <a:t>do número </a:t>
            </a:r>
            <a:r>
              <a:rPr lang="pt-BR" i="1" dirty="0"/>
              <a:t>Major</a:t>
            </a:r>
            <a:r>
              <a:rPr lang="pt-BR" dirty="0" smtClean="0"/>
              <a:t>. </a:t>
            </a:r>
            <a:r>
              <a:rPr lang="pt-BR" i="1" dirty="0" err="1"/>
              <a:t>B</a:t>
            </a:r>
            <a:r>
              <a:rPr lang="pt-BR" i="1" dirty="0" err="1" smtClean="0"/>
              <a:t>reaking</a:t>
            </a:r>
            <a:r>
              <a:rPr lang="pt-BR" i="1" dirty="0" smtClean="0"/>
              <a:t> </a:t>
            </a:r>
            <a:r>
              <a:rPr lang="pt-BR" i="1" dirty="0" err="1"/>
              <a:t>changes</a:t>
            </a:r>
            <a:r>
              <a:rPr lang="pt-BR" dirty="0"/>
              <a:t> não significam uma reescrita do framework.</a:t>
            </a:r>
            <a:endParaRPr sz="900" dirty="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r>
              <a:rPr lang="pt-BR" dirty="0"/>
              <a:t> </a:t>
            </a:r>
            <a:r>
              <a:rPr lang="pt-BR" dirty="0" smtClean="0"/>
              <a:t>Divide </a:t>
            </a:r>
            <a:r>
              <a:rPr lang="pt-BR" dirty="0"/>
              <a:t>o número da versão em 3 partes, sendo </a:t>
            </a:r>
            <a:r>
              <a:rPr lang="pt-BR" i="1" dirty="0" err="1"/>
              <a:t>Major.Minor.Patch</a:t>
            </a:r>
            <a:r>
              <a:rPr lang="pt-BR" dirty="0"/>
              <a:t>. Por exemplo, 5.2.10, 6.0.1, 6.0.2, etc.</a:t>
            </a:r>
            <a:endParaRPr dirty="0"/>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ANGULAR 3?</a:t>
            </a:r>
            <a:endParaRPr sz="900" dirty="0"/>
          </a:p>
        </p:txBody>
      </p:sp>
      <p:sp>
        <p:nvSpPr>
          <p:cNvPr id="568" name="Google Shape;568;p30"/>
          <p:cNvSpPr txBox="1">
            <a:spLocks noGrp="1"/>
          </p:cNvSpPr>
          <p:nvPr>
            <p:ph type="ctrTitle" idx="4"/>
          </p:nvPr>
        </p:nvSpPr>
        <p:spPr>
          <a:xfrm>
            <a:off x="5492513" y="3503375"/>
            <a:ext cx="2076000" cy="196200"/>
          </a:xfrm>
          <a:prstGeom prst="rect">
            <a:avLst/>
          </a:prstGeom>
        </p:spPr>
        <p:txBody>
          <a:bodyPr spcFirstLastPara="1" wrap="square" lIns="91425" tIns="91425" rIns="91425" bIns="91425" anchor="b" anchorCtr="0">
            <a:noAutofit/>
          </a:bodyPr>
          <a:lstStyle/>
          <a:p>
            <a:pPr lvl="0"/>
            <a:r>
              <a:rPr lang="pt-BR" sz="900" dirty="0" smtClean="0"/>
              <a:t>BREAKING CHANGES</a:t>
            </a:r>
            <a:endParaRPr lang="pt-BR" sz="9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lvl="0"/>
            <a:r>
              <a:rPr lang="pt-BR" sz="900" dirty="0" smtClean="0"/>
              <a:t>SEMANTIC</a:t>
            </a:r>
            <a:r>
              <a:rPr lang="pt-BR" dirty="0" smtClean="0"/>
              <a:t> </a:t>
            </a:r>
            <a:r>
              <a:rPr lang="pt-BR" sz="900" dirty="0" smtClean="0"/>
              <a:t>VERSIONING</a:t>
            </a:r>
            <a:r>
              <a:rPr lang="pt-BR" dirty="0" smtClean="0"/>
              <a:t> </a:t>
            </a:r>
            <a:endParaRPr lang="pt-BR" sz="9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50" y="2033127"/>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196258"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Retângulo 1"/>
          <p:cNvSpPr/>
          <p:nvPr/>
        </p:nvSpPr>
        <p:spPr>
          <a:xfrm>
            <a:off x="4392100" y="2071270"/>
            <a:ext cx="385042" cy="523220"/>
          </a:xfrm>
          <a:prstGeom prst="rect">
            <a:avLst/>
          </a:prstGeom>
        </p:spPr>
        <p:txBody>
          <a:bodyPr wrap="none">
            <a:spAutoFit/>
          </a:bodyPr>
          <a:lstStyle/>
          <a:p>
            <a:r>
              <a:rPr lang="pt-BR" sz="2800" b="1" dirty="0" smtClean="0">
                <a:solidFill>
                  <a:schemeClr val="accent1"/>
                </a:solidFill>
              </a:rPr>
              <a:t>3</a:t>
            </a:r>
            <a:endParaRPr lang="pt-BR" sz="2800" b="1" dirty="0">
              <a:solidFill>
                <a:schemeClr val="accent1"/>
              </a:solidFill>
            </a:endParaRPr>
          </a:p>
        </p:txBody>
      </p:sp>
      <p:sp>
        <p:nvSpPr>
          <p:cNvPr id="41" name="Retângulo 40"/>
          <p:cNvSpPr/>
          <p:nvPr/>
        </p:nvSpPr>
        <p:spPr>
          <a:xfrm>
            <a:off x="2331639" y="2146481"/>
            <a:ext cx="721638" cy="400110"/>
          </a:xfrm>
          <a:prstGeom prst="rect">
            <a:avLst/>
          </a:prstGeom>
        </p:spPr>
        <p:txBody>
          <a:bodyPr wrap="square">
            <a:spAutoFit/>
          </a:bodyPr>
          <a:lstStyle/>
          <a:p>
            <a:r>
              <a:rPr lang="pt-BR" sz="2000" b="1" dirty="0" smtClean="0">
                <a:solidFill>
                  <a:schemeClr val="accent1"/>
                </a:solidFill>
              </a:rPr>
              <a:t>S.V</a:t>
            </a:r>
            <a:endParaRPr lang="pt-BR" sz="2000" b="1" dirty="0">
              <a:solidFill>
                <a:schemeClr val="accent1"/>
              </a:solidFill>
            </a:endParaRPr>
          </a:p>
        </p:txBody>
      </p:sp>
      <p:sp>
        <p:nvSpPr>
          <p:cNvPr id="42" name="Retângulo 41"/>
          <p:cNvSpPr/>
          <p:nvPr/>
        </p:nvSpPr>
        <p:spPr>
          <a:xfrm>
            <a:off x="6202446" y="2146481"/>
            <a:ext cx="806561" cy="400110"/>
          </a:xfrm>
          <a:prstGeom prst="rect">
            <a:avLst/>
          </a:prstGeom>
        </p:spPr>
        <p:txBody>
          <a:bodyPr wrap="square">
            <a:spAutoFit/>
          </a:bodyPr>
          <a:lstStyle/>
          <a:p>
            <a:r>
              <a:rPr lang="pt-BR" sz="2000" b="1" dirty="0" smtClean="0">
                <a:solidFill>
                  <a:schemeClr val="accent1"/>
                </a:solidFill>
              </a:rPr>
              <a:t>B.C</a:t>
            </a:r>
            <a:endParaRPr lang="pt-BR" sz="2000" b="1" dirty="0">
              <a:solidFill>
                <a:schemeClr val="accent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1310100" y="373585"/>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ELEMENTOS DE APLICAÇÃO</a:t>
            </a:r>
            <a:endParaRPr dirty="0"/>
          </a:p>
        </p:txBody>
      </p:sp>
      <p:cxnSp>
        <p:nvCxnSpPr>
          <p:cNvPr id="458" name="Google Shape;458;p29"/>
          <p:cNvCxnSpPr/>
          <p:nvPr/>
        </p:nvCxnSpPr>
        <p:spPr>
          <a:xfrm>
            <a:off x="3906915" y="891463"/>
            <a:ext cx="5262810" cy="13307"/>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ítulo 4"/>
          <p:cNvSpPr>
            <a:spLocks noGrp="1"/>
          </p:cNvSpPr>
          <p:nvPr>
            <p:ph type="ctrTitle"/>
          </p:nvPr>
        </p:nvSpPr>
        <p:spPr>
          <a:xfrm>
            <a:off x="5275218" y="1510754"/>
            <a:ext cx="3225061" cy="2702392"/>
          </a:xfrm>
        </p:spPr>
        <p:txBody>
          <a:bodyPr/>
          <a:lstStyle/>
          <a:p>
            <a:r>
              <a:rPr lang="pt-BR" sz="1800" dirty="0" smtClean="0">
                <a:solidFill>
                  <a:schemeClr val="bg1"/>
                </a:solidFill>
              </a:rPr>
              <a:t>Módulos ○</a:t>
            </a:r>
            <a:r>
              <a:rPr lang="pt-BR" sz="1800" dirty="0">
                <a:solidFill>
                  <a:schemeClr val="bg1"/>
                </a:solidFill>
              </a:rPr>
              <a:t/>
            </a:r>
            <a:br>
              <a:rPr lang="pt-BR" sz="1800" dirty="0">
                <a:solidFill>
                  <a:schemeClr val="bg1"/>
                </a:solidFill>
              </a:rPr>
            </a:br>
            <a:r>
              <a:rPr lang="pt-BR" sz="1800" dirty="0" smtClean="0">
                <a:solidFill>
                  <a:schemeClr val="bg1"/>
                </a:solidFill>
              </a:rPr>
              <a:t>Componentes</a:t>
            </a:r>
            <a:r>
              <a:rPr lang="pt-BR" sz="1800" dirty="0">
                <a:solidFill>
                  <a:schemeClr val="bg1"/>
                </a:solidFill>
              </a:rPr>
              <a:t> ○</a:t>
            </a:r>
            <a:br>
              <a:rPr lang="pt-BR" sz="1800" dirty="0">
                <a:solidFill>
                  <a:schemeClr val="bg1"/>
                </a:solidFill>
              </a:rPr>
            </a:br>
            <a:r>
              <a:rPr lang="pt-BR" sz="1800" dirty="0" err="1" smtClean="0">
                <a:solidFill>
                  <a:schemeClr val="bg1"/>
                </a:solidFill>
              </a:rPr>
              <a:t>Templates</a:t>
            </a:r>
            <a:r>
              <a:rPr lang="pt-BR" sz="1800" dirty="0">
                <a:solidFill>
                  <a:schemeClr val="bg1"/>
                </a:solidFill>
              </a:rPr>
              <a:t> ○</a:t>
            </a:r>
            <a:br>
              <a:rPr lang="pt-BR" sz="1800" dirty="0">
                <a:solidFill>
                  <a:schemeClr val="bg1"/>
                </a:solidFill>
              </a:rPr>
            </a:br>
            <a:r>
              <a:rPr lang="pt-BR" sz="1800" dirty="0" err="1" smtClean="0">
                <a:solidFill>
                  <a:schemeClr val="bg1"/>
                </a:solidFill>
              </a:rPr>
              <a:t>Metadata</a:t>
            </a:r>
            <a:r>
              <a:rPr lang="pt-BR" sz="1800" dirty="0">
                <a:solidFill>
                  <a:schemeClr val="bg1"/>
                </a:solidFill>
              </a:rPr>
              <a:t> ○</a:t>
            </a:r>
            <a:br>
              <a:rPr lang="pt-BR" sz="1800" dirty="0">
                <a:solidFill>
                  <a:schemeClr val="bg1"/>
                </a:solidFill>
              </a:rPr>
            </a:br>
            <a:r>
              <a:rPr lang="pt-BR" sz="1800" dirty="0">
                <a:solidFill>
                  <a:schemeClr val="bg1"/>
                </a:solidFill>
              </a:rPr>
              <a:t>Data </a:t>
            </a:r>
            <a:r>
              <a:rPr lang="pt-BR" sz="1800" dirty="0" err="1" smtClean="0">
                <a:solidFill>
                  <a:schemeClr val="bg1"/>
                </a:solidFill>
              </a:rPr>
              <a:t>binding</a:t>
            </a:r>
            <a:r>
              <a:rPr lang="pt-BR" sz="1800" dirty="0">
                <a:solidFill>
                  <a:schemeClr val="bg1"/>
                </a:solidFill>
              </a:rPr>
              <a:t> ○</a:t>
            </a:r>
            <a:br>
              <a:rPr lang="pt-BR" sz="1800" dirty="0">
                <a:solidFill>
                  <a:schemeClr val="bg1"/>
                </a:solidFill>
              </a:rPr>
            </a:br>
            <a:r>
              <a:rPr lang="pt-BR" sz="1800" dirty="0" smtClean="0">
                <a:solidFill>
                  <a:schemeClr val="bg1"/>
                </a:solidFill>
              </a:rPr>
              <a:t>Diretivas</a:t>
            </a:r>
            <a:r>
              <a:rPr lang="pt-BR" sz="1800" dirty="0">
                <a:solidFill>
                  <a:schemeClr val="bg1"/>
                </a:solidFill>
              </a:rPr>
              <a:t> ○</a:t>
            </a:r>
            <a:br>
              <a:rPr lang="pt-BR" sz="1800" dirty="0">
                <a:solidFill>
                  <a:schemeClr val="bg1"/>
                </a:solidFill>
              </a:rPr>
            </a:br>
            <a:r>
              <a:rPr lang="pt-BR" sz="1800" dirty="0" smtClean="0">
                <a:solidFill>
                  <a:schemeClr val="bg1"/>
                </a:solidFill>
              </a:rPr>
              <a:t>Serviços</a:t>
            </a:r>
            <a:r>
              <a:rPr lang="pt-BR" sz="1800" dirty="0">
                <a:solidFill>
                  <a:schemeClr val="bg1"/>
                </a:solidFill>
              </a:rPr>
              <a:t> ○</a:t>
            </a:r>
            <a:br>
              <a:rPr lang="pt-BR" sz="1800" dirty="0">
                <a:solidFill>
                  <a:schemeClr val="bg1"/>
                </a:solidFill>
              </a:rPr>
            </a:br>
            <a:r>
              <a:rPr lang="pt-BR" sz="1800" dirty="0">
                <a:solidFill>
                  <a:schemeClr val="bg1"/>
                </a:solidFill>
              </a:rPr>
              <a:t>Injeção de </a:t>
            </a:r>
            <a:r>
              <a:rPr lang="pt-BR" sz="1800" dirty="0" smtClean="0">
                <a:solidFill>
                  <a:schemeClr val="bg1"/>
                </a:solidFill>
              </a:rPr>
              <a:t>dependências</a:t>
            </a:r>
            <a:r>
              <a:rPr lang="pt-BR" sz="1800" dirty="0">
                <a:solidFill>
                  <a:schemeClr val="bg1"/>
                </a:solidFill>
              </a:rPr>
              <a:t> ○</a:t>
            </a:r>
            <a:br>
              <a:rPr lang="pt-BR" sz="1800" dirty="0">
                <a:solidFill>
                  <a:schemeClr val="bg1"/>
                </a:solidFill>
              </a:rPr>
            </a:br>
            <a:endParaRPr lang="pt-BR" sz="18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123485" y="665783"/>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COMPONENTES</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69091" y="1425738"/>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48" name="Retângulo 247"/>
          <p:cNvSpPr/>
          <p:nvPr/>
        </p:nvSpPr>
        <p:spPr>
          <a:xfrm>
            <a:off x="2962365" y="3489850"/>
            <a:ext cx="957253" cy="307777"/>
          </a:xfrm>
          <a:prstGeom prst="rect">
            <a:avLst/>
          </a:prstGeom>
        </p:spPr>
        <p:txBody>
          <a:bodyPr wrap="square">
            <a:spAutoFit/>
          </a:bodyPr>
          <a:lstStyle/>
          <a:p>
            <a:r>
              <a:rPr lang="pt-BR" b="1" dirty="0">
                <a:solidFill>
                  <a:schemeClr val="accent1"/>
                </a:solidFill>
                <a:latin typeface="Source Serif Pro"/>
              </a:rPr>
              <a:t>CLASSE</a:t>
            </a:r>
            <a:endParaRPr lang="pt-BR" b="1" dirty="0">
              <a:solidFill>
                <a:schemeClr val="accent1"/>
              </a:solidFill>
              <a:latin typeface="Source Serif Pro"/>
            </a:endParaRPr>
          </a:p>
        </p:txBody>
      </p:sp>
      <p:cxnSp>
        <p:nvCxnSpPr>
          <p:cNvPr id="249" name="Google Shape;694;p34"/>
          <p:cNvCxnSpPr/>
          <p:nvPr/>
        </p:nvCxnSpPr>
        <p:spPr>
          <a:xfrm>
            <a:off x="2017455" y="3234371"/>
            <a:ext cx="1002000" cy="436200"/>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2" name="Retângulo 1"/>
          <p:cNvSpPr/>
          <p:nvPr/>
        </p:nvSpPr>
        <p:spPr>
          <a:xfrm>
            <a:off x="-207215" y="3056866"/>
            <a:ext cx="2255639" cy="1169551"/>
          </a:xfrm>
          <a:prstGeom prst="rect">
            <a:avLst/>
          </a:prstGeom>
        </p:spPr>
        <p:txBody>
          <a:bodyPr wrap="square">
            <a:spAutoFit/>
          </a:bodyPr>
          <a:lstStyle/>
          <a:p>
            <a:pPr algn="r"/>
            <a:r>
              <a:rPr lang="pt-BR" b="1" dirty="0">
                <a:solidFill>
                  <a:schemeClr val="bg1"/>
                </a:solidFill>
              </a:rPr>
              <a:t>Uma classe que gerencia as propriedades e comportamentos</a:t>
            </a:r>
          </a:p>
          <a:p>
            <a:pPr lvl="0" algn="ctr"/>
            <a:endParaRPr lang="pt-BR" dirty="0">
              <a:solidFill>
                <a:schemeClr val="accent1"/>
              </a:solidFill>
            </a:endParaRPr>
          </a:p>
        </p:txBody>
      </p:sp>
      <p:sp>
        <p:nvSpPr>
          <p:cNvPr id="3" name="Retângulo 2"/>
          <p:cNvSpPr/>
          <p:nvPr/>
        </p:nvSpPr>
        <p:spPr>
          <a:xfrm>
            <a:off x="5891030" y="2357717"/>
            <a:ext cx="554960" cy="307777"/>
          </a:xfrm>
          <a:prstGeom prst="rect">
            <a:avLst/>
          </a:prstGeom>
        </p:spPr>
        <p:txBody>
          <a:bodyPr wrap="none">
            <a:spAutoFit/>
          </a:bodyPr>
          <a:lstStyle/>
          <a:p>
            <a:r>
              <a:rPr lang="pt-BR" b="1" dirty="0">
                <a:solidFill>
                  <a:schemeClr val="accent1"/>
                </a:solidFill>
                <a:latin typeface="Source Serif Pro"/>
              </a:rPr>
              <a:t>CSS</a:t>
            </a:r>
            <a:endParaRPr lang="pt-BR" b="1" dirty="0">
              <a:solidFill>
                <a:schemeClr val="accent1"/>
              </a:solidFill>
              <a:latin typeface="Source Serif Pro"/>
            </a:endParaRPr>
          </a:p>
        </p:txBody>
      </p:sp>
      <p:cxnSp>
        <p:nvCxnSpPr>
          <p:cNvPr id="252" name="Google Shape;695;p34"/>
          <p:cNvCxnSpPr/>
          <p:nvPr/>
        </p:nvCxnSpPr>
        <p:spPr>
          <a:xfrm flipV="1">
            <a:off x="6397273" y="2510324"/>
            <a:ext cx="570686" cy="784"/>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257" name="Retângulo 256"/>
          <p:cNvSpPr/>
          <p:nvPr/>
        </p:nvSpPr>
        <p:spPr>
          <a:xfrm>
            <a:off x="6910423" y="2350346"/>
            <a:ext cx="2174587" cy="523220"/>
          </a:xfrm>
          <a:prstGeom prst="rect">
            <a:avLst/>
          </a:prstGeom>
        </p:spPr>
        <p:txBody>
          <a:bodyPr wrap="square">
            <a:spAutoFit/>
          </a:bodyPr>
          <a:lstStyle/>
          <a:p>
            <a:pPr lvl="0"/>
            <a:r>
              <a:rPr lang="pt-BR" b="1" dirty="0" err="1">
                <a:solidFill>
                  <a:schemeClr val="bg1"/>
                </a:solidFill>
              </a:rPr>
              <a:t>Cascading</a:t>
            </a:r>
            <a:r>
              <a:rPr lang="pt-BR" b="1" dirty="0">
                <a:solidFill>
                  <a:schemeClr val="bg1"/>
                </a:solidFill>
              </a:rPr>
              <a:t> </a:t>
            </a:r>
            <a:r>
              <a:rPr lang="pt-BR" b="1" dirty="0" err="1">
                <a:solidFill>
                  <a:schemeClr val="bg1"/>
                </a:solidFill>
              </a:rPr>
              <a:t>Style</a:t>
            </a:r>
            <a:r>
              <a:rPr lang="pt-BR" b="1" dirty="0">
                <a:solidFill>
                  <a:schemeClr val="bg1"/>
                </a:solidFill>
              </a:rPr>
              <a:t> </a:t>
            </a:r>
            <a:r>
              <a:rPr lang="pt-BR" b="1" dirty="0" err="1" smtClean="0">
                <a:solidFill>
                  <a:schemeClr val="bg1"/>
                </a:solidFill>
              </a:rPr>
              <a:t>Sheets</a:t>
            </a:r>
            <a:endParaRPr lang="pt-BR" b="1" dirty="0">
              <a:solidFill>
                <a:schemeClr val="bg1"/>
              </a:solidFill>
            </a:endParaRPr>
          </a:p>
        </p:txBody>
      </p:sp>
      <p:sp>
        <p:nvSpPr>
          <p:cNvPr id="258" name="Retângulo 257"/>
          <p:cNvSpPr/>
          <p:nvPr/>
        </p:nvSpPr>
        <p:spPr>
          <a:xfrm>
            <a:off x="3777612" y="2048089"/>
            <a:ext cx="681597" cy="307777"/>
          </a:xfrm>
          <a:prstGeom prst="rect">
            <a:avLst/>
          </a:prstGeom>
        </p:spPr>
        <p:txBody>
          <a:bodyPr wrap="none">
            <a:spAutoFit/>
          </a:bodyPr>
          <a:lstStyle/>
          <a:p>
            <a:r>
              <a:rPr lang="pt-BR" b="1" dirty="0" smtClean="0">
                <a:solidFill>
                  <a:schemeClr val="accent1"/>
                </a:solidFill>
                <a:latin typeface="Source Serif Pro"/>
              </a:rPr>
              <a:t>HTML</a:t>
            </a:r>
            <a:endParaRPr lang="pt-BR" b="1" dirty="0">
              <a:solidFill>
                <a:schemeClr val="accent1"/>
              </a:solidFill>
              <a:latin typeface="Source Serif Pro"/>
            </a:endParaRPr>
          </a:p>
        </p:txBody>
      </p:sp>
      <p:cxnSp>
        <p:nvCxnSpPr>
          <p:cNvPr id="259" name="Google Shape;694;p34"/>
          <p:cNvCxnSpPr/>
          <p:nvPr/>
        </p:nvCxnSpPr>
        <p:spPr>
          <a:xfrm>
            <a:off x="2510456" y="1641804"/>
            <a:ext cx="1331758" cy="549634"/>
          </a:xfrm>
          <a:prstGeom prst="bentConnector3">
            <a:avLst>
              <a:gd name="adj1" fmla="val 50000"/>
            </a:avLst>
          </a:prstGeom>
          <a:noFill/>
          <a:ln w="28575" cap="flat" cmpd="sng">
            <a:solidFill>
              <a:schemeClr val="lt1"/>
            </a:solidFill>
            <a:prstDash val="solid"/>
            <a:round/>
            <a:headEnd type="none" w="med" len="med"/>
            <a:tailEnd type="none" w="med" len="med"/>
          </a:ln>
        </p:spPr>
      </p:cxnSp>
      <p:sp>
        <p:nvSpPr>
          <p:cNvPr id="10" name="Retângulo 9"/>
          <p:cNvSpPr/>
          <p:nvPr/>
        </p:nvSpPr>
        <p:spPr>
          <a:xfrm>
            <a:off x="845045" y="1479139"/>
            <a:ext cx="1697901" cy="307777"/>
          </a:xfrm>
          <a:prstGeom prst="rect">
            <a:avLst/>
          </a:prstGeom>
        </p:spPr>
        <p:txBody>
          <a:bodyPr wrap="none">
            <a:spAutoFit/>
          </a:bodyPr>
          <a:lstStyle/>
          <a:p>
            <a:r>
              <a:rPr lang="pt-BR" b="1" dirty="0">
                <a:solidFill>
                  <a:schemeClr val="bg1"/>
                </a:solidFill>
              </a:rPr>
              <a:t>TEMPLATE</a:t>
            </a:r>
            <a:r>
              <a:rPr lang="pt-BR" b="1" dirty="0">
                <a:solidFill>
                  <a:srgbClr val="051C30"/>
                </a:solidFill>
              </a:rPr>
              <a:t> </a:t>
            </a:r>
            <a:r>
              <a:rPr lang="pt-BR" b="1" dirty="0">
                <a:solidFill>
                  <a:schemeClr val="bg1"/>
                </a:solidFill>
              </a:rPr>
              <a:t>HTML</a:t>
            </a:r>
            <a:endParaRPr lang="pt-BR"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lvl="0"/>
            <a:r>
              <a:rPr lang="pt-BR" dirty="0"/>
              <a:t>MERCADO</a:t>
            </a:r>
            <a:endParaRPr dirty="0"/>
          </a:p>
        </p:txBody>
      </p:sp>
      <p:sp>
        <p:nvSpPr>
          <p:cNvPr id="1067" name="Google Shape;1067;p38"/>
          <p:cNvSpPr/>
          <p:nvPr/>
        </p:nvSpPr>
        <p:spPr>
          <a:xfrm>
            <a:off x="1064164" y="1834409"/>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600713" y="2603372"/>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097" name="Google Shape;1097;p38"/>
          <p:cNvSpPr txBox="1">
            <a:spLocks noGrp="1"/>
          </p:cNvSpPr>
          <p:nvPr>
            <p:ph type="ctrTitle" idx="4294967295"/>
          </p:nvPr>
        </p:nvSpPr>
        <p:spPr>
          <a:xfrm>
            <a:off x="807214" y="2714625"/>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VAGAS</a:t>
            </a:r>
            <a:endParaRPr sz="1400" dirty="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PROFISSIONAIS</a:t>
            </a:r>
            <a:endParaRPr sz="1400" dirty="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dirty="0" smtClean="0">
                <a:solidFill>
                  <a:srgbClr val="0E2A47"/>
                </a:solidFill>
              </a:rPr>
              <a:t>SALÁRIO</a:t>
            </a:r>
            <a:endParaRPr sz="1400" dirty="0">
              <a:solidFill>
                <a:srgbClr val="0E2A47"/>
              </a:solidFill>
            </a:endParaRPr>
          </a:p>
        </p:txBody>
      </p:sp>
      <p:sp>
        <p:nvSpPr>
          <p:cNvPr id="1100" name="Google Shape;1100;p38"/>
          <p:cNvSpPr txBox="1">
            <a:spLocks noGrp="1"/>
          </p:cNvSpPr>
          <p:nvPr>
            <p:ph type="subTitle" idx="4294967295"/>
          </p:nvPr>
        </p:nvSpPr>
        <p:spPr>
          <a:xfrm>
            <a:off x="710569" y="3496649"/>
            <a:ext cx="2264481" cy="502500"/>
          </a:xfrm>
          <a:prstGeom prst="rect">
            <a:avLst/>
          </a:prstGeom>
        </p:spPr>
        <p:txBody>
          <a:bodyPr spcFirstLastPara="1" wrap="square" lIns="91425" tIns="91425" rIns="91425" bIns="91425" anchor="t" anchorCtr="0">
            <a:noAutofit/>
          </a:bodyPr>
          <a:lstStyle/>
          <a:p>
            <a:pPr marL="0" lvl="0" indent="0" algn="ctr">
              <a:spcAft>
                <a:spcPts val="1600"/>
              </a:spcAft>
              <a:buNone/>
            </a:pPr>
            <a:r>
              <a:rPr lang="pt-BR" sz="1100" dirty="0"/>
              <a:t>vagas exigem também conhecimento de </a:t>
            </a:r>
            <a:r>
              <a:rPr lang="pt-BR" sz="1100" i="1" dirty="0" err="1"/>
              <a:t>back-end</a:t>
            </a:r>
            <a:r>
              <a:rPr lang="pt-BR" sz="1100" dirty="0"/>
              <a:t>, como REST, Java e Spring, ou seja, são vagas para </a:t>
            </a:r>
            <a:r>
              <a:rPr lang="pt-BR" sz="1100" b="1" dirty="0"/>
              <a:t>desenvolvedores </a:t>
            </a:r>
            <a:r>
              <a:rPr lang="pt-BR" sz="1100" b="1" dirty="0" err="1"/>
              <a:t>fullstack</a:t>
            </a:r>
            <a:r>
              <a:rPr lang="pt-BR" sz="1100" dirty="0"/>
              <a:t>.</a:t>
            </a:r>
            <a:endParaRPr sz="1100" dirty="0"/>
          </a:p>
        </p:txBody>
      </p:sp>
      <p:sp>
        <p:nvSpPr>
          <p:cNvPr id="1101" name="Google Shape;1101;p38"/>
          <p:cNvSpPr txBox="1">
            <a:spLocks noGrp="1"/>
          </p:cNvSpPr>
          <p:nvPr>
            <p:ph type="subTitle" idx="4294967295"/>
          </p:nvPr>
        </p:nvSpPr>
        <p:spPr>
          <a:xfrm>
            <a:off x="3623838" y="1479584"/>
            <a:ext cx="1963450" cy="502500"/>
          </a:xfrm>
          <a:prstGeom prst="rect">
            <a:avLst/>
          </a:prstGeom>
        </p:spPr>
        <p:txBody>
          <a:bodyPr spcFirstLastPara="1" wrap="square" lIns="91425" tIns="91425" rIns="91425" bIns="91425" anchor="t" anchorCtr="0">
            <a:noAutofit/>
          </a:bodyPr>
          <a:lstStyle/>
          <a:p>
            <a:pPr marL="0" lvl="0" indent="0" algn="ctr">
              <a:buNone/>
            </a:pPr>
            <a:r>
              <a:rPr lang="pt-BR" sz="1100" dirty="0" smtClean="0"/>
              <a:t>a </a:t>
            </a:r>
            <a:r>
              <a:rPr lang="pt-BR" sz="1100" dirty="0"/>
              <a:t>quantidade de profissionais qualificados ainda é muito pequena e insuficiente para a grande demanda que existe.</a:t>
            </a:r>
          </a:p>
        </p:txBody>
      </p:sp>
      <p:sp>
        <p:nvSpPr>
          <p:cNvPr id="1102" name="Google Shape;1102;p38"/>
          <p:cNvSpPr txBox="1">
            <a:spLocks noGrp="1"/>
          </p:cNvSpPr>
          <p:nvPr>
            <p:ph type="subTitle" idx="4294967295"/>
          </p:nvPr>
        </p:nvSpPr>
        <p:spPr>
          <a:xfrm>
            <a:off x="6558030" y="3562575"/>
            <a:ext cx="1644475" cy="502500"/>
          </a:xfrm>
          <a:prstGeom prst="rect">
            <a:avLst/>
          </a:prstGeom>
        </p:spPr>
        <p:txBody>
          <a:bodyPr spcFirstLastPara="1" wrap="square" lIns="91425" tIns="91425" rIns="91425" bIns="91425" anchor="t" anchorCtr="0">
            <a:noAutofit/>
          </a:bodyPr>
          <a:lstStyle/>
          <a:p>
            <a:pPr marL="0" lvl="0" indent="0" algn="ctr">
              <a:buNone/>
            </a:pPr>
            <a:r>
              <a:rPr lang="pt-BR" sz="1100" dirty="0"/>
              <a:t>salários de R$3.000,00 a R$10.000,00 (e até mais)</a:t>
            </a: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40" name="Google Shape;6705;p55"/>
          <p:cNvGrpSpPr/>
          <p:nvPr/>
        </p:nvGrpSpPr>
        <p:grpSpPr>
          <a:xfrm>
            <a:off x="3999935" y="2881748"/>
            <a:ext cx="1166267" cy="967229"/>
            <a:chOff x="-64406125" y="3362225"/>
            <a:chExt cx="318225" cy="314800"/>
          </a:xfrm>
        </p:grpSpPr>
        <p:sp>
          <p:nvSpPr>
            <p:cNvPr id="41"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6037;p53"/>
          <p:cNvGrpSpPr/>
          <p:nvPr/>
        </p:nvGrpSpPr>
        <p:grpSpPr>
          <a:xfrm>
            <a:off x="6862371" y="2126876"/>
            <a:ext cx="839057" cy="725010"/>
            <a:chOff x="1492675" y="2620775"/>
            <a:chExt cx="481825" cy="481825"/>
          </a:xfrm>
        </p:grpSpPr>
        <p:sp>
          <p:nvSpPr>
            <p:cNvPr id="45"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6"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47" name="Google Shape;6983;p55"/>
          <p:cNvGrpSpPr/>
          <p:nvPr/>
        </p:nvGrpSpPr>
        <p:grpSpPr>
          <a:xfrm>
            <a:off x="1682619" y="2086448"/>
            <a:ext cx="475645" cy="665135"/>
            <a:chOff x="5056800" y="3962900"/>
            <a:chExt cx="165425" cy="295400"/>
          </a:xfrm>
        </p:grpSpPr>
        <p:sp>
          <p:nvSpPr>
            <p:cNvPr id="48"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6DE7"/>
      </a:accent1>
      <a:accent2>
        <a:srgbClr val="FF6DE7"/>
      </a:accent2>
      <a:accent3>
        <a:srgbClr val="FF6DE7"/>
      </a:accent3>
      <a:accent4>
        <a:srgbClr val="FF6DE7"/>
      </a:accent4>
      <a:accent5>
        <a:srgbClr val="FF6DE7"/>
      </a:accent5>
      <a:accent6>
        <a:srgbClr val="FF6DE7"/>
      </a:accent6>
      <a:hlink>
        <a:srgbClr val="FF6D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1381</Words>
  <Application>Microsoft Office PowerPoint</Application>
  <PresentationFormat>Apresentação na tela (16:9)</PresentationFormat>
  <Paragraphs>228</Paragraphs>
  <Slides>38</Slides>
  <Notes>38</Notes>
  <HiddenSlides>25</HiddenSlides>
  <MMClips>0</MMClips>
  <ScaleCrop>false</ScaleCrop>
  <HeadingPairs>
    <vt:vector size="6" baseType="variant">
      <vt:variant>
        <vt:lpstr>Fontes usadas</vt:lpstr>
      </vt:variant>
      <vt:variant>
        <vt:i4>14</vt:i4>
      </vt:variant>
      <vt:variant>
        <vt:lpstr>Tema</vt:lpstr>
      </vt:variant>
      <vt:variant>
        <vt:i4>3</vt:i4>
      </vt:variant>
      <vt:variant>
        <vt:lpstr>Títulos de slides</vt:lpstr>
      </vt:variant>
      <vt:variant>
        <vt:i4>38</vt:i4>
      </vt:variant>
    </vt:vector>
  </HeadingPairs>
  <TitlesOfParts>
    <vt:vector size="55" baseType="lpstr">
      <vt:lpstr>Amatic SC</vt:lpstr>
      <vt:lpstr>Impact</vt:lpstr>
      <vt:lpstr>Calibri</vt:lpstr>
      <vt:lpstr>Roboto Light</vt:lpstr>
      <vt:lpstr>Source Serif Pro</vt:lpstr>
      <vt:lpstr>Roboto Black</vt:lpstr>
      <vt:lpstr>Proxima Nova</vt:lpstr>
      <vt:lpstr>Arial</vt:lpstr>
      <vt:lpstr>Didact Gothic</vt:lpstr>
      <vt:lpstr>Roboto Medium</vt:lpstr>
      <vt:lpstr>Roboto Thin</vt:lpstr>
      <vt:lpstr>Proxima Nova Semibold</vt:lpstr>
      <vt:lpstr>Bree Serif</vt:lpstr>
      <vt:lpstr>Roboto Mono Thin</vt:lpstr>
      <vt:lpstr>WEB PROPOSAL</vt:lpstr>
      <vt:lpstr>SlidesGo Final Pages</vt:lpstr>
      <vt:lpstr>Slidesgo Final Pages</vt:lpstr>
      <vt:lpstr>Angular</vt:lpstr>
      <vt:lpstr>Frameworks</vt:lpstr>
      <vt:lpstr>Aspectos Trabalhados</vt:lpstr>
      <vt:lpstr>O que é?</vt:lpstr>
      <vt:lpstr>AngularJS</vt:lpstr>
      <vt:lpstr>VERSIONAMENTO </vt:lpstr>
      <vt:lpstr>ELEMENTOS DE APLICAÇÃO</vt:lpstr>
      <vt:lpstr>COMPONENTES</vt:lpstr>
      <vt:lpstr>MERCADO</vt:lpstr>
      <vt:lpstr>Empresas que utilizam Angular</vt:lpstr>
      <vt:lpstr>APLICAÇÃO</vt:lpstr>
      <vt:lpstr>Apresentação do PowerPoint</vt:lpstr>
      <vt:lpstr>Referências</vt:lpstr>
      <vt:lpstr>Referências</vt:lpstr>
      <vt:lpstr>BUDGET</vt:lpstr>
      <vt:lpstr>PREDICTED RESULTS</vt:lpstr>
      <vt:lpstr>A VIDEO IS A GOOD IDEA</vt:lpstr>
      <vt:lpstr>OUR TIMELINE</vt:lpstr>
      <vt:lpstr>THE TEAM</vt:lpstr>
      <vt:lpstr>RESOURCES</vt:lpstr>
      <vt:lpstr>Instructions for use (free users)</vt:lpstr>
      <vt:lpstr>Instructions for use (premium users)</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dc:title>
  <dc:creator>Julia Andrade</dc:creator>
  <cp:lastModifiedBy>Julia</cp:lastModifiedBy>
  <cp:revision>29</cp:revision>
  <dcterms:modified xsi:type="dcterms:W3CDTF">2021-11-23T04:07:15Z</dcterms:modified>
</cp:coreProperties>
</file>